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306" r:id="rId4"/>
    <p:sldId id="308" r:id="rId5"/>
    <p:sldId id="310" r:id="rId6"/>
    <p:sldId id="311" r:id="rId7"/>
    <p:sldId id="312" r:id="rId8"/>
    <p:sldId id="319" r:id="rId9"/>
    <p:sldId id="313" r:id="rId10"/>
    <p:sldId id="315" r:id="rId11"/>
    <p:sldId id="316" r:id="rId12"/>
    <p:sldId id="317" r:id="rId13"/>
    <p:sldId id="320" r:id="rId14"/>
    <p:sldId id="32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3PwedTsqYjvmFue3jRNHA==" hashData="iESA/0ZHg54sjjK/ql+8NHhtJLyu2EttVaoRjrci8iN7BJZwWSTeK88nDsHBGTZDUa0N7X1QWuUvxhok+YSPgg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7122" autoAdjust="0"/>
  </p:normalViewPr>
  <p:slideViewPr>
    <p:cSldViewPr>
      <p:cViewPr varScale="1">
        <p:scale>
          <a:sx n="74" d="100"/>
          <a:sy n="74" d="100"/>
        </p:scale>
        <p:origin x="12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7AE87-10B3-4D9C-B481-740AF9744E4B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6C3A8-4A2D-4710-AA67-6AC291491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0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344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Pre-approval</a:t>
            </a:r>
            <a:r>
              <a:rPr lang="en-US" baseline="0" dirty="0" smtClean="0"/>
              <a:t> visits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-you’ll want to verify that the child care home is capable of providing a food service (do they have a functional kitchen, space,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-discuss Program benefits and requirements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New facility visits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-first four weeks: training &amp; monitoring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Standard reviews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 Those that occur during the fiscal year or calendar year set by the institution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Timing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 </a:t>
            </a:r>
            <a:r>
              <a:rPr lang="en-US" dirty="0" smtClean="0"/>
              <a:t>Attempting to capture a snapshot of actual operations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B8988-F631-4483-85EC-0F27F32A7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 averaging</a:t>
            </a:r>
          </a:p>
          <a:p>
            <a:pPr lvl="1"/>
            <a:r>
              <a:rPr lang="en-US" dirty="0" smtClean="0"/>
              <a:t>MUST disclose to SA during annual renewal</a:t>
            </a:r>
          </a:p>
          <a:p>
            <a:pPr lvl="1"/>
            <a:r>
              <a:rPr lang="en-US" dirty="0" smtClean="0"/>
              <a:t>Can leverage to focus efforts on facilities with issues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If one unannounced review of Facility 1 and no serious deficiencies, may choose not to conduct the 3</a:t>
            </a:r>
            <a:r>
              <a:rPr lang="en-US" baseline="30000" dirty="0" smtClean="0"/>
              <a:t>rd</a:t>
            </a:r>
            <a:r>
              <a:rPr lang="en-US" dirty="0" smtClean="0"/>
              <a:t> review of Facility 1 that year and 2</a:t>
            </a:r>
            <a:r>
              <a:rPr lang="en-US" baseline="30000" dirty="0" smtClean="0"/>
              <a:t>nd</a:t>
            </a:r>
            <a:r>
              <a:rPr lang="en-US" dirty="0" smtClean="0"/>
              <a:t> review can be announced</a:t>
            </a:r>
          </a:p>
          <a:p>
            <a:pPr lvl="1"/>
            <a:r>
              <a:rPr lang="en-US" dirty="0" smtClean="0"/>
              <a:t>Still must conduct average of 3 reviews of all its facilities that year</a:t>
            </a:r>
          </a:p>
          <a:p>
            <a:pPr lvl="1"/>
            <a:r>
              <a:rPr lang="en-US" dirty="0" smtClean="0"/>
              <a:t>Still must conduct an average of 2 unannounced reviews of all facilities that year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Facility 1 receives 2 reviews in one review year, its first review in the NEXT review year must occur no later than 9 months after the previous review.</a:t>
            </a:r>
          </a:p>
          <a:p>
            <a:endParaRPr lang="en-US" dirty="0" smtClean="0"/>
          </a:p>
          <a:p>
            <a:r>
              <a:rPr lang="en-US" dirty="0" smtClean="0"/>
              <a:t>Review</a:t>
            </a:r>
            <a:r>
              <a:rPr lang="en-US" baseline="0" dirty="0" smtClean="0"/>
              <a:t> Averaging </a:t>
            </a:r>
          </a:p>
          <a:p>
            <a:endParaRPr lang="en-US" baseline="0" dirty="0" smtClean="0"/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averaging allows sponsoring organizations to focus more monitoring efforts 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facilities that need additional oversight and less time on facilities that have a documented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history of CACFP compliance. Review averaging is conducted by averaging both total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unannounced reviews each year.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Sponsoring organizations exercising the review averaging option must have a written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 schedule in place at the beginning of each Federal fiscal year that includes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rationale as to why a facility may be receiving more or less than the required three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 reviews [7 CFR 226.16(d)(4)(iv].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EXAMPLE: Of the 220 DCHs sponsored by ABC Sponsorship Inc., 5 DCHs were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declared seriously deficient and then the serious deficiency was deferred within the last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fiscal year, and 20 DCHs were billed for over 10 percent of their annual reimbursement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overclaims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within the last year. These 25 DCHs are targeted for additional reviews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current fiscal year; a random sample of the other DCHs that are fully in compliance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be reviewed less than 3 times this year, but still within the required 9 month time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frame.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98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16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 When sponsored centers are reimbursed on actual daily meal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counts, the meal counts are reconciled to attendance and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enrollment records by participants. To make the workload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manageable, the reconciliation may be based on a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random sample of children for the five-day period. For the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sample, choose at least 10 percent of the number of children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enrolled, with a minimum of five children’s records being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reconciled in sponsored centers with 50 or fewer enrolled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children.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12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63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6474B-5CBC-42DD-B14A-8C853A669E1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4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10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1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_ Nav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553" y="2744002"/>
            <a:ext cx="1508918" cy="1606718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3510425" y="3818501"/>
            <a:ext cx="4953000" cy="0"/>
          </a:xfrm>
          <a:prstGeom prst="line">
            <a:avLst/>
          </a:prstGeom>
          <a:ln w="12700" cmpd="sng">
            <a:solidFill>
              <a:schemeClr val="tx2"/>
            </a:solidFill>
            <a:prstDash val="dot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3266230" y="2840228"/>
            <a:ext cx="45719" cy="1418458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0" hasCustomPrompt="1"/>
          </p:nvPr>
        </p:nvSpPr>
        <p:spPr>
          <a:xfrm>
            <a:off x="3487833" y="2549424"/>
            <a:ext cx="5132387" cy="645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Presentation Title</a:t>
            </a:r>
          </a:p>
        </p:txBody>
      </p:sp>
      <p:sp>
        <p:nvSpPr>
          <p:cNvPr id="17" name="Text Placeholder 22"/>
          <p:cNvSpPr>
            <a:spLocks noGrp="1"/>
          </p:cNvSpPr>
          <p:nvPr>
            <p:ph type="body" sz="quarter" idx="11" hasCustomPrompt="1"/>
          </p:nvPr>
        </p:nvSpPr>
        <p:spPr>
          <a:xfrm>
            <a:off x="3486708" y="3232903"/>
            <a:ext cx="5132387" cy="476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Subtitle (or delete)</a:t>
            </a:r>
          </a:p>
        </p:txBody>
      </p:sp>
      <p:sp>
        <p:nvSpPr>
          <p:cNvPr id="18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3486707" y="3874197"/>
            <a:ext cx="5132387" cy="4765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Date | Name of Presenter</a:t>
            </a:r>
          </a:p>
        </p:txBody>
      </p:sp>
    </p:spTree>
    <p:extLst>
      <p:ext uri="{BB962C8B-B14F-4D97-AF65-F5344CB8AC3E}">
        <p14:creationId xmlns:p14="http://schemas.microsoft.com/office/powerpoint/2010/main" val="3144274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309045" y="6462995"/>
            <a:ext cx="852591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-1805" y="-13066"/>
            <a:ext cx="9144000" cy="92612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09045" y="646299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rgbClr val="1F497D"/>
                </a:solidFill>
              </a:defRPr>
            </a:lvl1pPr>
          </a:lstStyle>
          <a:p>
            <a:fld id="{0DD42D0F-7CFE-4B6D-B924-C0BA2BE913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309045" y="1124700"/>
            <a:ext cx="8525393" cy="502323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5" y="87765"/>
            <a:ext cx="649082" cy="691152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1000335" y="113245"/>
            <a:ext cx="2884179" cy="646331"/>
          </a:xfrm>
          <a:prstGeom prst="rect">
            <a:avLst/>
          </a:prstGeom>
        </p:spPr>
        <p:txBody>
          <a:bodyPr wrap="none">
            <a:sp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Enter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4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+A">
    <p:bg>
      <p:bgPr>
        <a:solidFill>
          <a:srgbClr val="D11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flipH="1">
            <a:off x="4034330" y="3085927"/>
            <a:ext cx="45719" cy="9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0" y="3027977"/>
            <a:ext cx="1036935" cy="110414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4226355" y="3164551"/>
            <a:ext cx="1374094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smtClean="0">
                <a:solidFill>
                  <a:prstClr val="white"/>
                </a:solidFill>
                <a:latin typeface="Calibri Regular" charset="0"/>
              </a:rPr>
              <a:t>Q&amp;A</a:t>
            </a:r>
            <a:endParaRPr lang="en-US" sz="4800" u="sng" dirty="0">
              <a:solidFill>
                <a:prstClr val="white"/>
              </a:solidFill>
              <a:latin typeface="Calibri 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86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190500" y="152400"/>
            <a:ext cx="8763000" cy="6486712"/>
            <a:chOff x="190500" y="152400"/>
            <a:chExt cx="8763000" cy="6486712"/>
          </a:xfrm>
        </p:grpSpPr>
        <p:sp>
          <p:nvSpPr>
            <p:cNvPr id="15" name="Rounded Rectangle 14"/>
            <p:cNvSpPr/>
            <p:nvPr userDrawn="1"/>
          </p:nvSpPr>
          <p:spPr>
            <a:xfrm>
              <a:off x="190501" y="6283512"/>
              <a:ext cx="8762999" cy="355600"/>
            </a:xfrm>
            <a:prstGeom prst="roundRect">
              <a:avLst/>
            </a:prstGeom>
            <a:solidFill>
              <a:srgbClr val="7AC143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ounded Rectangle 15"/>
            <p:cNvSpPr/>
            <p:nvPr userDrawn="1"/>
          </p:nvSpPr>
          <p:spPr>
            <a:xfrm>
              <a:off x="190501" y="152400"/>
              <a:ext cx="8762999" cy="736600"/>
            </a:xfrm>
            <a:prstGeom prst="roundRect">
              <a:avLst/>
            </a:prstGeom>
            <a:solidFill>
              <a:srgbClr val="7AC143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90500" y="609600"/>
              <a:ext cx="8763000" cy="5715000"/>
            </a:xfrm>
            <a:prstGeom prst="rect">
              <a:avLst/>
            </a:prstGeom>
            <a:solidFill>
              <a:srgbClr val="7AC14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19400"/>
            <a:ext cx="7772400" cy="1138154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New Section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073859"/>
            <a:ext cx="6400800" cy="1110915"/>
          </a:xfrm>
        </p:spPr>
        <p:txBody>
          <a:bodyPr/>
          <a:lstStyle>
            <a:lvl1pPr marL="0" indent="0" algn="ctr">
              <a:buNone/>
              <a:defRPr>
                <a:solidFill>
                  <a:srgbClr val="004B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subsection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82454-5440-1A42-B933-059D85FBE4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3524250" y="53391"/>
            <a:ext cx="2095500" cy="20955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3676650" y="213686"/>
            <a:ext cx="1790700" cy="1790700"/>
          </a:xfrm>
          <a:prstGeom prst="ellipse">
            <a:avLst/>
          </a:prstGeom>
          <a:solidFill>
            <a:srgbClr val="004B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2" name="Picture 11" descr="OSSE LOGO DIMENSIONAL WITH CLIPPING PATH CMYK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973" y="381000"/>
            <a:ext cx="1284055" cy="141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40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190500" y="152400"/>
            <a:ext cx="8763000" cy="6486712"/>
            <a:chOff x="190500" y="152400"/>
            <a:chExt cx="8763000" cy="6486712"/>
          </a:xfrm>
          <a:solidFill>
            <a:srgbClr val="004B8D"/>
          </a:solidFill>
        </p:grpSpPr>
        <p:sp>
          <p:nvSpPr>
            <p:cNvPr id="8" name="Rounded Rectangle 7"/>
            <p:cNvSpPr/>
            <p:nvPr userDrawn="1"/>
          </p:nvSpPr>
          <p:spPr>
            <a:xfrm>
              <a:off x="190501" y="6283512"/>
              <a:ext cx="8762999" cy="355600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" name="Rounded Rectangle 8"/>
            <p:cNvSpPr/>
            <p:nvPr userDrawn="1"/>
          </p:nvSpPr>
          <p:spPr>
            <a:xfrm>
              <a:off x="190501" y="152400"/>
              <a:ext cx="8762999" cy="736600"/>
            </a:xfrm>
            <a:prstGeom prst="round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190500" y="609600"/>
              <a:ext cx="8763000" cy="57150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AC14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82454-5440-1A42-B933-059D85FBE4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722312" y="685800"/>
            <a:ext cx="7735887" cy="21336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27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5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06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72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4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6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44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1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2A363-F3C0-4165-8309-C2C4765F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7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7" r:id="rId14"/>
    <p:sldLayoutId id="2147483668" r:id="rId15"/>
    <p:sldLayoutId id="2147483669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3276600" y="2667000"/>
            <a:ext cx="5562600" cy="12954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Monitoring &amp; </a:t>
            </a:r>
            <a:br>
              <a:rPr lang="en-US" sz="3200" dirty="0" smtClean="0"/>
            </a:br>
            <a:r>
              <a:rPr lang="en-US" sz="3200" dirty="0" smtClean="0"/>
              <a:t>The Corrective Action Process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010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10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541" y="163310"/>
            <a:ext cx="2884179" cy="646331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Corrective Action Process</a:t>
            </a:r>
            <a:endParaRPr lang="en-US" sz="3200" dirty="0"/>
          </a:p>
        </p:txBody>
      </p:sp>
      <p:pic>
        <p:nvPicPr>
          <p:cNvPr id="3083" name="Picture 11" descr="Image result for pics of puzzle pieces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7" r="6197"/>
          <a:stretch>
            <a:fillRect/>
          </a:stretch>
        </p:blipFill>
        <p:spPr bwMode="auto">
          <a:xfrm>
            <a:off x="1828541" y="1578918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8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Summary of Technical Assistance or Findings</a:t>
            </a:r>
          </a:p>
          <a:p>
            <a:pPr marL="914400" lvl="2" indent="0">
              <a:buNone/>
            </a:pPr>
            <a:r>
              <a:rPr lang="en-US" sz="1800" dirty="0" smtClean="0"/>
              <a:t>List any problems that were noted during the visit and any related technical assistance or corrective actions that were initiated to correct the problems.</a:t>
            </a:r>
            <a:endParaRPr lang="en-US" sz="1800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Corrective Action: </a:t>
            </a:r>
            <a:r>
              <a:rPr lang="en-US" sz="4000" dirty="0" smtClean="0"/>
              <a:t>A training tool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425758"/>
              </p:ext>
            </p:extLst>
          </p:nvPr>
        </p:nvGraphicFramePr>
        <p:xfrm>
          <a:off x="456941" y="2352200"/>
          <a:ext cx="8229600" cy="2845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293"/>
                <a:gridCol w="2984505"/>
                <a:gridCol w="2702948"/>
                <a:gridCol w="897854"/>
              </a:tblGrid>
              <a:tr h="3528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Review Item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effectLst/>
                        </a:rPr>
                        <a:t>Brief Description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Corrective Action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CA Due Date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 anchor="b"/>
                </a:tc>
              </a:tr>
              <a:tr h="24923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Meal service/ observation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/>
                </a:tc>
                <a:tc>
                  <a:txBody>
                    <a:bodyPr/>
                    <a:lstStyle/>
                    <a:p>
                      <a:pPr marL="285750" marR="0" indent="-285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effectLst/>
                        </a:rPr>
                        <a:t>James </a:t>
                      </a:r>
                      <a:r>
                        <a:rPr lang="en-US" sz="1400" dirty="0">
                          <a:effectLst/>
                        </a:rPr>
                        <a:t>was given water at </a:t>
                      </a:r>
                      <a:r>
                        <a:rPr lang="en-US" sz="1400" dirty="0" smtClean="0">
                          <a:effectLst/>
                        </a:rPr>
                        <a:t>lunch and no milk. </a:t>
                      </a:r>
                      <a:endParaRPr lang="en-US" sz="1400" dirty="0">
                        <a:effectLst/>
                      </a:endParaRPr>
                    </a:p>
                    <a:p>
                      <a:pPr marL="285750" marR="0" indent="-285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effectLst/>
                        </a:rPr>
                        <a:t>McKenzie </a:t>
                      </a:r>
                      <a:r>
                        <a:rPr lang="en-US" sz="1400" dirty="0">
                          <a:effectLst/>
                        </a:rPr>
                        <a:t>drank almond milk from home with lunch.</a:t>
                      </a:r>
                    </a:p>
                    <a:p>
                      <a:pPr marL="285750" marR="0" indent="-285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effectLst/>
                        </a:rPr>
                        <a:t>Both </a:t>
                      </a:r>
                      <a:r>
                        <a:rPr lang="en-US" sz="1400" dirty="0">
                          <a:effectLst/>
                        </a:rPr>
                        <a:t>children were counted on the lunch meal count.</a:t>
                      </a:r>
                    </a:p>
                    <a:p>
                      <a:pPr marL="285750" marR="0" indent="-285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 smtClean="0">
                          <a:effectLst/>
                        </a:rPr>
                        <a:t>The facility/home </a:t>
                      </a:r>
                      <a:r>
                        <a:rPr lang="en-US" sz="1400" dirty="0">
                          <a:effectLst/>
                        </a:rPr>
                        <a:t>has no Medical Substitution forms on file.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74" marR="67574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9045" y="5562600"/>
            <a:ext cx="8834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Which ones can be corrected on-site with TA?</a:t>
            </a:r>
          </a:p>
          <a:p>
            <a:r>
              <a:rPr lang="en-US" dirty="0"/>
              <a:t>	</a:t>
            </a:r>
            <a:r>
              <a:rPr lang="en-US" dirty="0" smtClean="0"/>
              <a:t>Staff could’ve been instructed to give James milk (if no allergy).</a:t>
            </a:r>
          </a:p>
          <a:p>
            <a:r>
              <a:rPr lang="en-US" dirty="0"/>
              <a:t>	</a:t>
            </a:r>
            <a:r>
              <a:rPr lang="en-US" dirty="0" smtClean="0"/>
              <a:t>McKenzie could have been removed from the lunch meal count and not claimed.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83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09045" y="1295401"/>
            <a:ext cx="8525393" cy="5029199"/>
          </a:xfrm>
        </p:spPr>
        <p:txBody>
          <a:bodyPr>
            <a:normAutofit/>
          </a:bodyPr>
          <a:lstStyle/>
          <a:p>
            <a:r>
              <a:rPr lang="en-US" dirty="0" smtClean="0"/>
              <a:t>Summary of Technical Assistance</a:t>
            </a:r>
          </a:p>
          <a:p>
            <a:pPr lvl="2">
              <a:buFontTx/>
              <a:buChar char="-"/>
            </a:pPr>
            <a:r>
              <a:rPr lang="en-US" dirty="0" smtClean="0"/>
              <a:t>List the problem and what technical assistance was given on-site</a:t>
            </a:r>
          </a:p>
          <a:p>
            <a:pPr lvl="2">
              <a:buFontTx/>
              <a:buChar char="-"/>
            </a:pPr>
            <a:r>
              <a:rPr lang="en-US" dirty="0" smtClean="0"/>
              <a:t>Have the individual receiving technical assistance sign and put their job title</a:t>
            </a:r>
          </a:p>
          <a:p>
            <a:pPr lvl="2">
              <a:buFontTx/>
              <a:buChar char="-"/>
            </a:pPr>
            <a:r>
              <a:rPr lang="en-US" dirty="0" smtClean="0"/>
              <a:t>Make sure that the area which TA was given is emphasized in the next monitoring visit</a:t>
            </a:r>
          </a:p>
          <a:p>
            <a:pPr lvl="2">
              <a:buFontTx/>
              <a:buChar char="-"/>
            </a:pPr>
            <a:r>
              <a:rPr lang="en-US" dirty="0" smtClean="0"/>
              <a:t>Best practice: collect follow-up documentation if needed</a:t>
            </a:r>
          </a:p>
          <a:p>
            <a:pPr marL="914400" lvl="2" indent="0">
              <a:buNone/>
            </a:pPr>
            <a:endParaRPr lang="en-US" dirty="0"/>
          </a:p>
          <a:p>
            <a:pPr marL="400050" indent="-285750"/>
            <a:r>
              <a:rPr lang="en-US" dirty="0" smtClean="0"/>
              <a:t>Summary of Corrective Action</a:t>
            </a:r>
          </a:p>
          <a:p>
            <a:pPr marL="514350" lvl="1" indent="0">
              <a:buNone/>
            </a:pPr>
            <a:r>
              <a:rPr lang="en-US" dirty="0" smtClean="0"/>
              <a:t>	- Address issues early before the problem grows</a:t>
            </a:r>
          </a:p>
          <a:p>
            <a:pPr marL="514350" lvl="1" indent="0">
              <a:buNone/>
            </a:pPr>
            <a:r>
              <a:rPr lang="en-US" dirty="0"/>
              <a:t>	</a:t>
            </a:r>
            <a:r>
              <a:rPr lang="en-US" dirty="0" smtClean="0"/>
              <a:t>- Collect follow-up documentation or schedule a follow-up visit to</a:t>
            </a:r>
          </a:p>
          <a:p>
            <a:pPr marL="914400" lvl="2" indent="0">
              <a:buNone/>
            </a:pPr>
            <a:r>
              <a:rPr lang="en-US" dirty="0" smtClean="0"/>
              <a:t>    ensure implementation of CAP done</a:t>
            </a:r>
          </a:p>
          <a:p>
            <a:pPr lvl="2">
              <a:buFontTx/>
              <a:buChar char="-"/>
            </a:pPr>
            <a:endParaRPr lang="en-US" sz="1800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Action: </a:t>
            </a:r>
            <a:r>
              <a:rPr lang="en-US" sz="4000" dirty="0"/>
              <a:t>A training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75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09045" y="1124700"/>
            <a:ext cx="8525393" cy="51237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Questions to ask	</a:t>
            </a:r>
          </a:p>
          <a:p>
            <a:pPr lvl="1"/>
            <a:r>
              <a:rPr lang="en-US" dirty="0" smtClean="0"/>
              <a:t>Is it systemic?</a:t>
            </a:r>
          </a:p>
          <a:p>
            <a:pPr lvl="1"/>
            <a:r>
              <a:rPr lang="en-US" dirty="0" smtClean="0"/>
              <a:t>Was it a one-time occurrence?</a:t>
            </a:r>
          </a:p>
          <a:p>
            <a:pPr lvl="2"/>
            <a:r>
              <a:rPr lang="en-US" dirty="0" smtClean="0"/>
              <a:t>Can it be fixed on-site?</a:t>
            </a:r>
          </a:p>
          <a:p>
            <a:pPr lvl="1"/>
            <a:r>
              <a:rPr lang="en-US" dirty="0" smtClean="0"/>
              <a:t>Is there reason to collect follow-up documentation for the issue?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Small groups:</a:t>
            </a:r>
          </a:p>
          <a:p>
            <a:pPr marL="457200" lvl="1" indent="0">
              <a:buNone/>
            </a:pPr>
            <a:r>
              <a:rPr lang="en-US" dirty="0" smtClean="0"/>
              <a:t>What would make these technical assistance or findings? What TA training or corrective action would be given?</a:t>
            </a:r>
          </a:p>
          <a:p>
            <a:pPr marL="914400" lvl="1" indent="-457200">
              <a:buAutoNum type="arabicParenBoth"/>
            </a:pPr>
            <a:r>
              <a:rPr lang="en-US" dirty="0" smtClean="0"/>
              <a:t>Incorrect milk being served</a:t>
            </a:r>
          </a:p>
          <a:p>
            <a:pPr marL="914400" lvl="1" indent="-457200">
              <a:buAutoNum type="arabicParenBoth"/>
            </a:pPr>
            <a:r>
              <a:rPr lang="en-US" dirty="0" smtClean="0"/>
              <a:t>Delivery tickets not being signed</a:t>
            </a:r>
          </a:p>
          <a:p>
            <a:pPr marL="914400" lvl="1" indent="-457200">
              <a:buAutoNum type="arabicParenBoth"/>
            </a:pPr>
            <a:r>
              <a:rPr lang="en-US" dirty="0" smtClean="0"/>
              <a:t>Food temperatures not taken upon arrival on day of visit</a:t>
            </a:r>
          </a:p>
          <a:p>
            <a:pPr marL="914400" lvl="1" indent="-457200">
              <a:buAutoNum type="arabicParenBoth"/>
            </a:pPr>
            <a:r>
              <a:rPr lang="en-US" dirty="0" smtClean="0"/>
              <a:t>Substitution not recorded on menu for entire day</a:t>
            </a:r>
          </a:p>
          <a:p>
            <a:pPr marL="914400" lvl="1" indent="-457200">
              <a:buAutoNum type="arabicParenBoth"/>
            </a:pPr>
            <a:r>
              <a:rPr lang="en-US" i="1" dirty="0" smtClean="0"/>
              <a:t>Sponsors with cash agreements</a:t>
            </a:r>
            <a:r>
              <a:rPr lang="en-US" dirty="0" smtClean="0"/>
              <a:t>: facilities are not tracking surplus of reimbursement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00335" y="144023"/>
            <a:ext cx="8206093" cy="584775"/>
          </a:xfrm>
        </p:spPr>
        <p:txBody>
          <a:bodyPr/>
          <a:lstStyle/>
          <a:p>
            <a:r>
              <a:rPr lang="en-US" sz="3200" dirty="0" smtClean="0"/>
              <a:t>What’s Technical Assistance vs Corrective Action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0DD42D0F-7CFE-4B6D-B924-C0BA2BE91302}" type="slidenum">
              <a:rPr lang="en-US" smtClean="0"/>
              <a:pPr algn="l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95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505200" y="3200400"/>
            <a:ext cx="5132387" cy="645807"/>
          </a:xfrm>
        </p:spPr>
        <p:txBody>
          <a:bodyPr>
            <a:noAutofit/>
          </a:bodyPr>
          <a:lstStyle/>
          <a:p>
            <a:r>
              <a:rPr lang="en-US" sz="4800" dirty="0" smtClean="0"/>
              <a:t>Thank you 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5822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Elements of monitoring requirements:</a:t>
            </a:r>
          </a:p>
          <a:p>
            <a:r>
              <a:rPr lang="en-US" sz="2600" dirty="0" smtClean="0"/>
              <a:t>Types of Monitoring Visits </a:t>
            </a:r>
          </a:p>
          <a:p>
            <a:r>
              <a:rPr lang="en-US" sz="2600" dirty="0" smtClean="0"/>
              <a:t>Frequency</a:t>
            </a:r>
          </a:p>
          <a:p>
            <a:r>
              <a:rPr lang="en-US" sz="2600" dirty="0"/>
              <a:t>Announced &amp; Unannounced Reviews</a:t>
            </a:r>
          </a:p>
          <a:p>
            <a:r>
              <a:rPr lang="en-US" sz="2600" dirty="0" smtClean="0"/>
              <a:t>Timing</a:t>
            </a:r>
          </a:p>
          <a:p>
            <a:r>
              <a:rPr lang="en-US" sz="2600" dirty="0" smtClean="0"/>
              <a:t>Scheduling </a:t>
            </a:r>
          </a:p>
          <a:p>
            <a:r>
              <a:rPr lang="en-US" sz="2600" dirty="0" smtClean="0"/>
              <a:t>Follow-up</a:t>
            </a:r>
            <a:endParaRPr lang="en-US" sz="2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0DD42D0F-7CFE-4B6D-B924-C0BA2BE91302}" type="slidenum">
              <a:rPr lang="en-US" smtClean="0"/>
              <a:pPr algn="l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7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type="body" sz="quarter" idx="13"/>
          </p:nvPr>
        </p:nvSpPr>
        <p:spPr>
          <a:xfrm>
            <a:off x="309045" y="1124700"/>
            <a:ext cx="8525393" cy="535230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173038" algn="l"/>
              </a:tabLst>
            </a:pPr>
            <a:r>
              <a:rPr lang="en-US" sz="3000" dirty="0" smtClean="0"/>
              <a:t>Monitoring visits</a:t>
            </a:r>
          </a:p>
          <a:p>
            <a:pPr lvl="1">
              <a:tabLst>
                <a:tab pos="173038" algn="l"/>
              </a:tabLst>
            </a:pPr>
            <a:r>
              <a:rPr lang="en-US" sz="2400" dirty="0" smtClean="0"/>
              <a:t>Pre-approval</a:t>
            </a:r>
          </a:p>
          <a:p>
            <a:pPr lvl="2">
              <a:tabLst>
                <a:tab pos="173038" algn="l"/>
              </a:tabLst>
            </a:pPr>
            <a:r>
              <a:rPr lang="en-US" sz="2200" dirty="0" smtClean="0"/>
              <a:t>Visit includes training, ensuring ability of VCA, prior to claiming</a:t>
            </a:r>
          </a:p>
          <a:p>
            <a:pPr lvl="1">
              <a:tabLst>
                <a:tab pos="173038" algn="l"/>
              </a:tabLst>
            </a:pPr>
            <a:r>
              <a:rPr lang="en-US" sz="2400" dirty="0" smtClean="0"/>
              <a:t>New facilities/homes</a:t>
            </a:r>
          </a:p>
          <a:p>
            <a:pPr lvl="2">
              <a:tabLst>
                <a:tab pos="173038" algn="l"/>
              </a:tabLst>
            </a:pPr>
            <a:r>
              <a:rPr lang="en-US" sz="2200" dirty="0" smtClean="0"/>
              <a:t>Visit within first four weeks of operations</a:t>
            </a:r>
            <a:endParaRPr lang="en-US" sz="2200" dirty="0"/>
          </a:p>
          <a:p>
            <a:pPr lvl="1">
              <a:tabLst>
                <a:tab pos="173038" algn="l"/>
              </a:tabLst>
            </a:pPr>
            <a:r>
              <a:rPr lang="en-US" sz="2400" dirty="0" smtClean="0"/>
              <a:t>Annual reviews</a:t>
            </a:r>
          </a:p>
          <a:p>
            <a:pPr lvl="2"/>
            <a:r>
              <a:rPr lang="en-US" sz="2200" dirty="0" smtClean="0"/>
              <a:t>Three times per year</a:t>
            </a:r>
            <a:endParaRPr lang="en-US" sz="2200" dirty="0"/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2200" dirty="0" smtClean="0"/>
              <a:t>Two </a:t>
            </a:r>
            <a:r>
              <a:rPr lang="en-US" sz="2200" dirty="0"/>
              <a:t>unannounced</a:t>
            </a:r>
          </a:p>
          <a:p>
            <a:pPr lvl="3">
              <a:lnSpc>
                <a:spcPct val="110000"/>
              </a:lnSpc>
              <a:spcBef>
                <a:spcPts val="0"/>
              </a:spcBef>
            </a:pPr>
            <a:r>
              <a:rPr lang="en-US" sz="2200" dirty="0"/>
              <a:t>At least </a:t>
            </a:r>
            <a:r>
              <a:rPr lang="en-US" sz="2200" dirty="0" smtClean="0"/>
              <a:t>one </a:t>
            </a:r>
            <a:r>
              <a:rPr lang="en-US" sz="2200" dirty="0"/>
              <a:t>unannounced meal observation</a:t>
            </a:r>
          </a:p>
          <a:p>
            <a:pPr marL="0" indent="0">
              <a:buNone/>
              <a:tabLst>
                <a:tab pos="173038" algn="l"/>
              </a:tabLst>
            </a:pPr>
            <a:r>
              <a:rPr lang="en-US" sz="3000" dirty="0" smtClean="0"/>
              <a:t>Timing</a:t>
            </a:r>
          </a:p>
          <a:p>
            <a:pPr lvl="1">
              <a:tabLst>
                <a:tab pos="173038" algn="l"/>
              </a:tabLst>
            </a:pPr>
            <a:r>
              <a:rPr lang="en-US" sz="2400" dirty="0" smtClean="0"/>
              <a:t>Irregularity </a:t>
            </a:r>
          </a:p>
          <a:p>
            <a:pPr lvl="1">
              <a:tabLst>
                <a:tab pos="173038" algn="l"/>
              </a:tabLst>
            </a:pPr>
            <a:r>
              <a:rPr lang="en-US" sz="2400" dirty="0" smtClean="0"/>
              <a:t>Fiscal year or calendar year (specify)</a:t>
            </a:r>
            <a:r>
              <a:rPr lang="en-US" sz="3000" dirty="0"/>
              <a:t>	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Types: Frequency &amp; Timing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0DD42D0F-7CFE-4B6D-B924-C0BA2BE91302}" type="slidenum">
              <a:rPr lang="en-US" smtClean="0"/>
              <a:pPr algn="l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24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4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09045" y="1124700"/>
            <a:ext cx="8525393" cy="5199900"/>
          </a:xfrm>
        </p:spPr>
        <p:txBody>
          <a:bodyPr>
            <a:normAutofit/>
          </a:bodyPr>
          <a:lstStyle/>
          <a:p>
            <a:r>
              <a:rPr lang="en-US" sz="2600" dirty="0" smtClean="0"/>
              <a:t>Review Averaging </a:t>
            </a:r>
            <a:endParaRPr lang="en-US" sz="2600" dirty="0"/>
          </a:p>
          <a:p>
            <a:pPr lvl="1"/>
            <a:r>
              <a:rPr lang="en-US" sz="2200" dirty="0" smtClean="0"/>
              <a:t>A tool to assist struggling facilities/homes</a:t>
            </a:r>
          </a:p>
          <a:p>
            <a:pPr lvl="1"/>
            <a:r>
              <a:rPr lang="en-US" sz="2200" dirty="0" smtClean="0"/>
              <a:t>Visit high-need facilities/homes more than three times a year</a:t>
            </a:r>
          </a:p>
          <a:p>
            <a:pPr lvl="2"/>
            <a:r>
              <a:rPr lang="en-US" sz="2000" dirty="0" smtClean="0"/>
              <a:t>Fully compliant facilities/homes visited reviewed less than three times</a:t>
            </a:r>
          </a:p>
          <a:p>
            <a:pPr lvl="3"/>
            <a:r>
              <a:rPr lang="en-US" i="1" dirty="0" smtClean="0"/>
              <a:t>All visits are still less than six months apart</a:t>
            </a:r>
          </a:p>
          <a:p>
            <a:pPr lvl="3"/>
            <a:r>
              <a:rPr lang="en-US" i="1" dirty="0" smtClean="0"/>
              <a:t>Must still conduct average of three visits of all facilities/homes in a review year</a:t>
            </a:r>
          </a:p>
          <a:p>
            <a:pPr lvl="3"/>
            <a:r>
              <a:rPr lang="en-US" i="1" dirty="0" smtClean="0"/>
              <a:t>Must still conduct average of two unannounced reviews of all facilities/homes that year</a:t>
            </a:r>
          </a:p>
          <a:p>
            <a:pPr marL="914400" lvl="2" indent="0">
              <a:buNone/>
            </a:pPr>
            <a:endParaRPr lang="en-US" dirty="0"/>
          </a:p>
          <a:p>
            <a:pPr lvl="1"/>
            <a:r>
              <a:rPr lang="en-US" sz="2200" dirty="0" smtClean="0"/>
              <a:t>Must receive approved justification for review averaging</a:t>
            </a:r>
          </a:p>
          <a:p>
            <a:pPr lvl="2"/>
            <a:r>
              <a:rPr lang="en-US" dirty="0" smtClean="0"/>
              <a:t>Submit monitoring schedule</a:t>
            </a:r>
          </a:p>
          <a:p>
            <a:pPr lvl="2"/>
            <a:r>
              <a:rPr lang="en-US" dirty="0" smtClean="0"/>
              <a:t>Submit justification for using review averaging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Monitoring: </a:t>
            </a:r>
            <a:r>
              <a:rPr lang="en-US" sz="3600" dirty="0" smtClean="0"/>
              <a:t>High-Need Facilities/Homes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5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09045" y="1600201"/>
            <a:ext cx="8525393" cy="3428999"/>
          </a:xfrm>
        </p:spPr>
        <p:txBody>
          <a:bodyPr>
            <a:normAutofit/>
          </a:bodyPr>
          <a:lstStyle/>
          <a:p>
            <a:pPr lvl="1"/>
            <a:r>
              <a:rPr lang="en-US" sz="3200" dirty="0" smtClean="0"/>
              <a:t>Total operations overview </a:t>
            </a:r>
          </a:p>
          <a:p>
            <a:pPr lvl="2"/>
            <a:r>
              <a:rPr lang="en-US" sz="3200" dirty="0" smtClean="0"/>
              <a:t>Record Maintenance/Recordkeeping</a:t>
            </a:r>
          </a:p>
          <a:p>
            <a:pPr lvl="2"/>
            <a:r>
              <a:rPr lang="en-US" sz="3200" dirty="0" smtClean="0"/>
              <a:t>Financial Management</a:t>
            </a:r>
          </a:p>
          <a:p>
            <a:pPr lvl="2"/>
            <a:r>
              <a:rPr lang="en-US" sz="3200" dirty="0" smtClean="0"/>
              <a:t>Health &amp; Safety</a:t>
            </a:r>
          </a:p>
          <a:p>
            <a:pPr lvl="2"/>
            <a:r>
              <a:rPr lang="en-US" sz="3200" dirty="0" smtClean="0"/>
              <a:t>Civil Rights</a:t>
            </a:r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Monitoring Form 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0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2438400" y="3200400"/>
            <a:ext cx="6019800" cy="56673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Five-Day Reconciliation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62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09045" y="1066800"/>
            <a:ext cx="8525393" cy="539619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Five-day Reconciliation</a:t>
            </a:r>
          </a:p>
          <a:p>
            <a:pPr lvl="1"/>
            <a:r>
              <a:rPr lang="en-US" dirty="0" smtClean="0"/>
              <a:t>USDA </a:t>
            </a:r>
            <a:r>
              <a:rPr lang="en-US" dirty="0"/>
              <a:t>allows for aggregate reconciliation</a:t>
            </a:r>
          </a:p>
          <a:p>
            <a:pPr lvl="2"/>
            <a:r>
              <a:rPr lang="en-US" dirty="0"/>
              <a:t>If need to determine a source of error, use by-name reconciliation</a:t>
            </a:r>
          </a:p>
          <a:p>
            <a:pPr lvl="1"/>
            <a:endParaRPr lang="en-US" sz="1500" dirty="0" smtClean="0"/>
          </a:p>
          <a:p>
            <a:pPr lvl="1"/>
            <a:r>
              <a:rPr lang="en-US" dirty="0" smtClean="0"/>
              <a:t>Monitor </a:t>
            </a:r>
            <a:r>
              <a:rPr lang="en-US" dirty="0"/>
              <a:t>may choose to reconcile meal counts with:</a:t>
            </a:r>
          </a:p>
          <a:p>
            <a:pPr lvl="2"/>
            <a:r>
              <a:rPr lang="en-US" dirty="0"/>
              <a:t>Attendance</a:t>
            </a:r>
          </a:p>
          <a:p>
            <a:pPr lvl="2"/>
            <a:r>
              <a:rPr lang="en-US" dirty="0"/>
              <a:t>Sign-in sheets</a:t>
            </a:r>
          </a:p>
          <a:p>
            <a:pPr lvl="2"/>
            <a:r>
              <a:rPr lang="en-US" dirty="0" smtClean="0"/>
              <a:t>Enrollment forms - Top </a:t>
            </a:r>
            <a:r>
              <a:rPr lang="en-US" dirty="0"/>
              <a:t>portion of </a:t>
            </a:r>
            <a:r>
              <a:rPr lang="en-US" dirty="0" smtClean="0"/>
              <a:t>IES </a:t>
            </a:r>
          </a:p>
          <a:p>
            <a:pPr lvl="3"/>
            <a:r>
              <a:rPr lang="en-US" dirty="0" smtClean="0"/>
              <a:t>Using enrollment forms to collect weekdays children are present can be arduous; therefore the SA advises sponsors to use this method for by-name reconciliation</a:t>
            </a:r>
            <a:endParaRPr lang="en-US" dirty="0"/>
          </a:p>
          <a:p>
            <a:pPr marL="457200" lvl="1" indent="0">
              <a:buNone/>
            </a:pPr>
            <a:endParaRPr lang="en-US" sz="1500" dirty="0" smtClean="0"/>
          </a:p>
          <a:p>
            <a:pPr lvl="1"/>
            <a:r>
              <a:rPr lang="en-US" i="1" dirty="0" smtClean="0"/>
              <a:t>For sponsors of facilities</a:t>
            </a:r>
            <a:r>
              <a:rPr lang="en-US" dirty="0" smtClean="0"/>
              <a:t>:</a:t>
            </a:r>
          </a:p>
          <a:p>
            <a:pPr lvl="2"/>
            <a:r>
              <a:rPr lang="en-US" dirty="0" smtClean="0"/>
              <a:t>Number of children reviewed</a:t>
            </a:r>
          </a:p>
          <a:p>
            <a:pPr lvl="3"/>
            <a:r>
              <a:rPr lang="en-US" dirty="0" smtClean="0"/>
              <a:t>At least 10 percent of enrolled children per facility</a:t>
            </a:r>
          </a:p>
          <a:p>
            <a:pPr lvl="3"/>
            <a:r>
              <a:rPr lang="en-US" dirty="0" smtClean="0"/>
              <a:t>Minimum 5 children (facilities with 50 or less children)</a:t>
            </a:r>
          </a:p>
          <a:p>
            <a:pPr lvl="3"/>
            <a:r>
              <a:rPr lang="en-US" dirty="0" smtClean="0"/>
              <a:t>Random Sample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Five-Day Reconciliation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5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Reviewing a center that operates M – F and captures children by attendance/sign-in sheets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Five-Day Reconciliation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732337"/>
              </p:ext>
            </p:extLst>
          </p:nvPr>
        </p:nvGraphicFramePr>
        <p:xfrm>
          <a:off x="762000" y="1828800"/>
          <a:ext cx="7696200" cy="2049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595"/>
                <a:gridCol w="1006039"/>
                <a:gridCol w="1505566"/>
                <a:gridCol w="758022"/>
                <a:gridCol w="817407"/>
                <a:gridCol w="565897"/>
                <a:gridCol w="817407"/>
                <a:gridCol w="628775"/>
                <a:gridCol w="1081492"/>
              </a:tblGrid>
              <a:tr h="201302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Attendance/Sign-In/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Enrollment Totals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Meal Count Totals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1302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Date (m/d/yr)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Breakfast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AM Snack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Lunch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PM Snack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Supper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200">
                          <a:effectLst/>
                        </a:rPr>
                        <a:t>Evening Snack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940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6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kern="1200">
                          <a:effectLst/>
                        </a:rPr>
                        <a:t>Day 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5/1/18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4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Day 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4/30/18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4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Day 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4/27/18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4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Day 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4/26/18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4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>
                          <a:effectLst/>
                        </a:rPr>
                        <a:t>Day 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4/25/18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191000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What are two problems you see here?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(1) 5/1/18: Lunch count higher than attendance total</a:t>
            </a:r>
          </a:p>
          <a:p>
            <a:r>
              <a:rPr lang="en-US" dirty="0"/>
              <a:t>	</a:t>
            </a:r>
            <a:r>
              <a:rPr lang="en-US" dirty="0" smtClean="0"/>
              <a:t>Attendance could’ve been taken inaccurately or meal count done incorrectly</a:t>
            </a:r>
          </a:p>
          <a:p>
            <a:endParaRPr lang="en-US" dirty="0"/>
          </a:p>
          <a:p>
            <a:r>
              <a:rPr lang="en-US" dirty="0" smtClean="0"/>
              <a:t>	(2) The subsequent four days show the exact same count across all meal 	types and attendance. Block claiming?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0DD42D0F-7CFE-4B6D-B924-C0BA2BE91302}" type="slidenum">
              <a:rPr lang="en-US" smtClean="0"/>
              <a:pPr algn="l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27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6DA1D26A-2C4C-914B-A451-988754CC3079}" type="slidenum">
              <a:rPr lang="en-US" smtClean="0"/>
              <a:pPr algn="l"/>
              <a:t>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Five-day Reconciliation</a:t>
            </a:r>
          </a:p>
          <a:p>
            <a:pPr marL="457200" lvl="1" indent="0">
              <a:buNone/>
            </a:pPr>
            <a:endParaRPr lang="en-US" sz="11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295400" y="1676400"/>
          <a:ext cx="6675122" cy="2017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5486"/>
                <a:gridCol w="1032995"/>
                <a:gridCol w="1032995"/>
                <a:gridCol w="730716"/>
                <a:gridCol w="730716"/>
                <a:gridCol w="730716"/>
                <a:gridCol w="685749"/>
                <a:gridCol w="685749"/>
              </a:tblGrid>
              <a:tr h="1860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Child’s Name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Enrollment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Attendance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Day(s)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Time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 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Day 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Taylor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M-F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8 am – 5 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Kamilah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M-F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 am – 5 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Jesus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M-F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 am – 5 pm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Josh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M-F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 am – 5 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Aniyah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M-F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8 am – 5 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</a:rPr>
                        <a:t>Enrollment Totals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133600" y="4114800"/>
          <a:ext cx="5064125" cy="1156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"/>
                <a:gridCol w="758825"/>
                <a:gridCol w="781050"/>
                <a:gridCol w="549275"/>
                <a:gridCol w="770255"/>
                <a:gridCol w="649605"/>
                <a:gridCol w="102933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Date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Breakfast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AM Snack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Lunch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PM Snack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Supper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Evening Snack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3850" algn="l"/>
                          <a:tab pos="365760" algn="ctr"/>
                        </a:tabLs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 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Day 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143000" y="137911"/>
            <a:ext cx="2884179" cy="6463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Five-Day Reconciliation</a:t>
            </a:r>
            <a:endParaRPr lang="en-US" dirty="0"/>
          </a:p>
        </p:txBody>
      </p:sp>
      <p:sp>
        <p:nvSpPr>
          <p:cNvPr id="2" name="Double Bracket 1"/>
          <p:cNvSpPr/>
          <p:nvPr/>
        </p:nvSpPr>
        <p:spPr>
          <a:xfrm>
            <a:off x="6705600" y="3429000"/>
            <a:ext cx="492125" cy="264795"/>
          </a:xfrm>
          <a:prstGeom prst="bracketPair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6" name="Right Arrow 5"/>
          <p:cNvSpPr/>
          <p:nvPr/>
        </p:nvSpPr>
        <p:spPr>
          <a:xfrm>
            <a:off x="990600" y="4876800"/>
            <a:ext cx="1143000" cy="152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2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1124</Words>
  <Application>Microsoft Office PowerPoint</Application>
  <PresentationFormat>On-screen Show (4:3)</PresentationFormat>
  <Paragraphs>337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Regular</vt:lpstr>
      <vt:lpstr>Times New Roman</vt:lpstr>
      <vt:lpstr>Office Theme</vt:lpstr>
      <vt:lpstr>Monitoring &amp;  The Corrective Action Process</vt:lpstr>
      <vt:lpstr>Monitoring </vt:lpstr>
      <vt:lpstr>Monitoring Types: Frequency &amp; Timing</vt:lpstr>
      <vt:lpstr>Monitoring: High-Need Facilities/Homes</vt:lpstr>
      <vt:lpstr>Monitoring Form Elements</vt:lpstr>
      <vt:lpstr>Five-Day Reconciliation</vt:lpstr>
      <vt:lpstr>Five-Day Reconciliation</vt:lpstr>
      <vt:lpstr>Five-Day Reconciliation</vt:lpstr>
      <vt:lpstr>PowerPoint Presentation</vt:lpstr>
      <vt:lpstr>Corrective Action Process</vt:lpstr>
      <vt:lpstr>Corrective Action: A training tool</vt:lpstr>
      <vt:lpstr>Corrective Action: A training tool</vt:lpstr>
      <vt:lpstr>What’s Technical Assistance vs Corrective Action</vt:lpstr>
      <vt:lpstr>PowerPoint Presentation</vt:lpstr>
    </vt:vector>
  </TitlesOfParts>
  <Company>DC Government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ServUS</dc:creator>
  <cp:lastModifiedBy>Nelson, Erica (OSSE)</cp:lastModifiedBy>
  <cp:revision>57</cp:revision>
  <dcterms:created xsi:type="dcterms:W3CDTF">2018-04-02T20:30:16Z</dcterms:created>
  <dcterms:modified xsi:type="dcterms:W3CDTF">2018-07-23T15:40:32Z</dcterms:modified>
</cp:coreProperties>
</file>