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2"/>
  </p:notesMasterIdLst>
  <p:sldIdLst>
    <p:sldId id="257" r:id="rId2"/>
    <p:sldId id="258" r:id="rId3"/>
    <p:sldId id="259" r:id="rId4"/>
    <p:sldId id="292" r:id="rId5"/>
    <p:sldId id="293" r:id="rId6"/>
    <p:sldId id="299" r:id="rId7"/>
    <p:sldId id="263" r:id="rId8"/>
    <p:sldId id="294" r:id="rId9"/>
    <p:sldId id="296" r:id="rId10"/>
    <p:sldId id="298" r:id="rId11"/>
    <p:sldId id="300" r:id="rId12"/>
    <p:sldId id="301" r:id="rId13"/>
    <p:sldId id="267" r:id="rId14"/>
    <p:sldId id="273" r:id="rId15"/>
    <p:sldId id="268" r:id="rId16"/>
    <p:sldId id="304" r:id="rId17"/>
    <p:sldId id="303" r:id="rId18"/>
    <p:sldId id="280" r:id="rId19"/>
    <p:sldId id="281" r:id="rId20"/>
    <p:sldId id="305"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99d7xSYkmGIlkZlgGlC3KA==" hashData="79jM1uTQG1q9iC2woFcXflkezMsVjNYhVN3/fATXJhW5kbH29tK4QtZQU4QVUvloC3G8TzMru5zB7YR5MJcuXw=="/>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122" autoAdjust="0"/>
  </p:normalViewPr>
  <p:slideViewPr>
    <p:cSldViewPr>
      <p:cViewPr varScale="1">
        <p:scale>
          <a:sx n="57" d="100"/>
          <a:sy n="57" d="100"/>
        </p:scale>
        <p:origin x="1776"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FD7AE87-10B3-4D9C-B481-740AF9744E4B}" type="datetimeFigureOut">
              <a:rPr lang="en-US" smtClean="0"/>
              <a:t>7/23/2018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326C3A8-4A2D-4710-AA67-6AC291491C04}" type="slidenum">
              <a:rPr lang="en-US" smtClean="0"/>
              <a:t>‹#›</a:t>
            </a:fld>
            <a:endParaRPr lang="en-US"/>
          </a:p>
        </p:txBody>
      </p:sp>
    </p:spTree>
    <p:extLst>
      <p:ext uri="{BB962C8B-B14F-4D97-AF65-F5344CB8AC3E}">
        <p14:creationId xmlns:p14="http://schemas.microsoft.com/office/powerpoint/2010/main" val="24790009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Today, we will discuss the</a:t>
            </a:r>
            <a:r>
              <a:rPr lang="en-US" baseline="0" dirty="0" smtClean="0"/>
              <a:t> following: </a:t>
            </a:r>
            <a:r>
              <a:rPr lang="en-US" dirty="0" smtClean="0"/>
              <a:t>Today, we will discuss the</a:t>
            </a:r>
            <a:r>
              <a:rPr lang="en-US" baseline="0" dirty="0" smtClean="0"/>
              <a:t> following: </a:t>
            </a:r>
          </a:p>
          <a:p>
            <a:endParaRPr lang="en-US" baseline="0" dirty="0" smtClean="0"/>
          </a:p>
          <a:p>
            <a:r>
              <a:rPr lang="en-US" baseline="0" dirty="0" smtClean="0"/>
              <a:t>Performance Standards in the CACFP, Budget, Allowable vs. Unallowable CACFP Cost and how to maintain Financial Documentation in the CACFP</a:t>
            </a:r>
            <a:endParaRPr lang="en-US" dirty="0" smtClean="0"/>
          </a:p>
          <a:p>
            <a:endParaRPr lang="en-US" baseline="0" dirty="0" smtClean="0"/>
          </a:p>
          <a:p>
            <a:endParaRPr lang="en-US" baseline="0" dirty="0" smtClean="0"/>
          </a:p>
          <a:p>
            <a:r>
              <a:rPr lang="en-US" baseline="0" dirty="0" smtClean="0"/>
              <a:t>Performance Standards in the CACFP, Budget, Allowable vs. Unallowable CACFP Cost and how to maintain Financial Documentation in the CACFP</a:t>
            </a:r>
            <a:endParaRPr lang="en-US" dirty="0" smtClean="0"/>
          </a:p>
          <a:p>
            <a:endParaRPr lang="en-US" dirty="0"/>
          </a:p>
        </p:txBody>
      </p:sp>
      <p:sp>
        <p:nvSpPr>
          <p:cNvPr id="4" name="Slide Number Placeholder 3"/>
          <p:cNvSpPr>
            <a:spLocks noGrp="1"/>
          </p:cNvSpPr>
          <p:nvPr>
            <p:ph type="sldNum" sz="quarter" idx="10"/>
          </p:nvPr>
        </p:nvSpPr>
        <p:spPr/>
        <p:txBody>
          <a:bodyPr/>
          <a:lstStyle/>
          <a:p>
            <a:fld id="{1326C3A8-4A2D-4710-AA67-6AC291491C04}" type="slidenum">
              <a:rPr lang="en-US" smtClean="0"/>
              <a:t>2</a:t>
            </a:fld>
            <a:endParaRPr lang="en-US"/>
          </a:p>
        </p:txBody>
      </p:sp>
    </p:spTree>
    <p:extLst>
      <p:ext uri="{BB962C8B-B14F-4D97-AF65-F5344CB8AC3E}">
        <p14:creationId xmlns:p14="http://schemas.microsoft.com/office/powerpoint/2010/main" val="36862241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Osse.dc.gov/-”Training Resources” under resources for current CACFP participants</a:t>
            </a:r>
          </a:p>
          <a:p>
            <a:endParaRPr lang="en-US" dirty="0"/>
          </a:p>
        </p:txBody>
      </p:sp>
      <p:sp>
        <p:nvSpPr>
          <p:cNvPr id="4" name="Slide Number Placeholder 3"/>
          <p:cNvSpPr>
            <a:spLocks noGrp="1"/>
          </p:cNvSpPr>
          <p:nvPr>
            <p:ph type="sldNum" sz="quarter" idx="10"/>
          </p:nvPr>
        </p:nvSpPr>
        <p:spPr/>
        <p:txBody>
          <a:bodyPr/>
          <a:lstStyle/>
          <a:p>
            <a:fld id="{1326C3A8-4A2D-4710-AA67-6AC291491C04}" type="slidenum">
              <a:rPr lang="en-US" smtClean="0"/>
              <a:t>18</a:t>
            </a:fld>
            <a:endParaRPr lang="en-US"/>
          </a:p>
        </p:txBody>
      </p:sp>
    </p:spTree>
    <p:extLst>
      <p:ext uri="{BB962C8B-B14F-4D97-AF65-F5344CB8AC3E}">
        <p14:creationId xmlns:p14="http://schemas.microsoft.com/office/powerpoint/2010/main" val="36988431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Osse.dc.gov/-”Training Resources” under resources for current CACFP participants</a:t>
            </a:r>
          </a:p>
          <a:p>
            <a:endParaRPr lang="en-US" dirty="0"/>
          </a:p>
        </p:txBody>
      </p:sp>
      <p:sp>
        <p:nvSpPr>
          <p:cNvPr id="4" name="Slide Number Placeholder 3"/>
          <p:cNvSpPr>
            <a:spLocks noGrp="1"/>
          </p:cNvSpPr>
          <p:nvPr>
            <p:ph type="sldNum" sz="quarter" idx="10"/>
          </p:nvPr>
        </p:nvSpPr>
        <p:spPr/>
        <p:txBody>
          <a:bodyPr/>
          <a:lstStyle/>
          <a:p>
            <a:fld id="{1326C3A8-4A2D-4710-AA67-6AC291491C04}" type="slidenum">
              <a:rPr lang="en-US" smtClean="0"/>
              <a:t>19</a:t>
            </a:fld>
            <a:endParaRPr lang="en-US"/>
          </a:p>
        </p:txBody>
      </p:sp>
    </p:spTree>
    <p:extLst>
      <p:ext uri="{BB962C8B-B14F-4D97-AF65-F5344CB8AC3E}">
        <p14:creationId xmlns:p14="http://schemas.microsoft.com/office/powerpoint/2010/main" val="788134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There are three</a:t>
            </a:r>
            <a:r>
              <a:rPr lang="en-US" baseline="0" dirty="0" smtClean="0"/>
              <a:t> Performance Standards in the CACFP: Financial Viability and Management, Administrative Capability and Program Accountability</a:t>
            </a:r>
          </a:p>
          <a:p>
            <a:pPr marL="171450" indent="-171450">
              <a:buFontTx/>
              <a:buChar char="-"/>
            </a:pPr>
            <a:r>
              <a:rPr lang="en-US" baseline="0" dirty="0" smtClean="0"/>
              <a:t>Financial Viability and Management</a:t>
            </a:r>
          </a:p>
          <a:p>
            <a:pPr marL="628650" lvl="1" indent="-171450">
              <a:buFontTx/>
              <a:buChar char="-"/>
            </a:pPr>
            <a:r>
              <a:rPr lang="en-US" baseline="0" dirty="0" smtClean="0"/>
              <a:t>There should be adequate resources to sustain the program during any interruption, the institution should be able to document its finances and the submitted budget contains costs that are necessary, reasonable, allowable and documented. </a:t>
            </a:r>
          </a:p>
          <a:p>
            <a:pPr marL="628650" lvl="1" indent="-171450">
              <a:buFontTx/>
              <a:buChar char="-"/>
            </a:pPr>
            <a:endParaRPr lang="en-US" baseline="0" dirty="0" smtClean="0"/>
          </a:p>
          <a:p>
            <a:pPr marL="171450" indent="-171450">
              <a:buFontTx/>
              <a:buChar char="-"/>
            </a:pPr>
            <a:r>
              <a:rPr lang="en-US" dirty="0" smtClean="0"/>
              <a:t>Does the institution already have sufficient enrollment of children to support the expenses it has included in its budget? If not, has the State agency judged it a reasonable expectation that the institution will be able to do so?</a:t>
            </a:r>
          </a:p>
          <a:p>
            <a:pPr marL="171450" indent="-171450">
              <a:buFontTx/>
              <a:buChar char="-"/>
            </a:pPr>
            <a:r>
              <a:rPr lang="en-US" dirty="0" smtClean="0"/>
              <a:t>Has the institution correctly determined the amount of reimbursement it is likely to receive on a monthly basis (number of children identified or estimated to be eligible for free, reduced-price or paid meals multiplied by the number of meals it expects to claim)?</a:t>
            </a:r>
          </a:p>
          <a:p>
            <a:pPr marL="171450" indent="-171450">
              <a:buFontTx/>
              <a:buChar char="-"/>
            </a:pPr>
            <a:r>
              <a:rPr lang="en-US" dirty="0" smtClean="0"/>
              <a:t>Has the institution identified the numerous expenses of operating a business beyond those of food service; such as, property taxes and insurance, salaries, licensing and building maintenance, and childcare supplies? Again, the State agency can use this information to determine if the organization has the skills and information needed to maintain a financially viable child care institution.</a:t>
            </a:r>
          </a:p>
        </p:txBody>
      </p:sp>
      <p:sp>
        <p:nvSpPr>
          <p:cNvPr id="4" name="Slide Number Placeholder 3"/>
          <p:cNvSpPr>
            <a:spLocks noGrp="1"/>
          </p:cNvSpPr>
          <p:nvPr>
            <p:ph type="sldNum" sz="quarter" idx="10"/>
          </p:nvPr>
        </p:nvSpPr>
        <p:spPr/>
        <p:txBody>
          <a:bodyPr/>
          <a:lstStyle/>
          <a:p>
            <a:fld id="{1326C3A8-4A2D-4710-AA67-6AC291491C04}" type="slidenum">
              <a:rPr lang="en-US" smtClean="0"/>
              <a:t>3</a:t>
            </a:fld>
            <a:endParaRPr lang="en-US"/>
          </a:p>
        </p:txBody>
      </p:sp>
    </p:spTree>
    <p:extLst>
      <p:ext uri="{BB962C8B-B14F-4D97-AF65-F5344CB8AC3E}">
        <p14:creationId xmlns:p14="http://schemas.microsoft.com/office/powerpoint/2010/main" val="15303069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Determine</a:t>
            </a:r>
            <a:r>
              <a:rPr lang="en-US" baseline="0" dirty="0" smtClean="0"/>
              <a:t> your estimated reimbursement by looking at last years budget and making realistic projections</a:t>
            </a:r>
          </a:p>
          <a:p>
            <a:pPr marL="171450" indent="-171450">
              <a:buFontTx/>
              <a:buChar char="-"/>
            </a:pPr>
            <a:r>
              <a:rPr lang="en-US" baseline="0" dirty="0" smtClean="0"/>
              <a:t>Determine what you will spend your CACFP funds on and what funding sources you will use to cover your remaining costs</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1326C3A8-4A2D-4710-AA67-6AC291491C04}" type="slidenum">
              <a:rPr lang="en-US" smtClean="0"/>
              <a:t>5</a:t>
            </a:fld>
            <a:endParaRPr lang="en-US"/>
          </a:p>
        </p:txBody>
      </p:sp>
    </p:spTree>
    <p:extLst>
      <p:ext uri="{BB962C8B-B14F-4D97-AF65-F5344CB8AC3E}">
        <p14:creationId xmlns:p14="http://schemas.microsoft.com/office/powerpoint/2010/main" val="19084377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26C3A8-4A2D-4710-AA67-6AC291491C04}" type="slidenum">
              <a:rPr lang="en-US" smtClean="0"/>
              <a:t>7</a:t>
            </a:fld>
            <a:endParaRPr lang="en-US"/>
          </a:p>
        </p:txBody>
      </p:sp>
    </p:spTree>
    <p:extLst>
      <p:ext uri="{BB962C8B-B14F-4D97-AF65-F5344CB8AC3E}">
        <p14:creationId xmlns:p14="http://schemas.microsoft.com/office/powerpoint/2010/main" val="12615970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26C3A8-4A2D-4710-AA67-6AC291491C04}" type="slidenum">
              <a:rPr lang="en-US" smtClean="0"/>
              <a:t>8</a:t>
            </a:fld>
            <a:endParaRPr lang="en-US"/>
          </a:p>
        </p:txBody>
      </p:sp>
    </p:spTree>
    <p:extLst>
      <p:ext uri="{BB962C8B-B14F-4D97-AF65-F5344CB8AC3E}">
        <p14:creationId xmlns:p14="http://schemas.microsoft.com/office/powerpoint/2010/main" val="8517550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-Homes</a:t>
            </a:r>
            <a:r>
              <a:rPr lang="en-US" baseline="0" dirty="0" smtClean="0"/>
              <a:t> estimate </a:t>
            </a:r>
          </a:p>
          <a:p>
            <a:r>
              <a:rPr lang="en-US" baseline="0" dirty="0" smtClean="0"/>
              <a:t>-How did last year go? How much time was really spent?</a:t>
            </a:r>
            <a:endParaRPr lang="en-US" dirty="0"/>
          </a:p>
        </p:txBody>
      </p:sp>
      <p:sp>
        <p:nvSpPr>
          <p:cNvPr id="4" name="Slide Number Placeholder 3"/>
          <p:cNvSpPr>
            <a:spLocks noGrp="1"/>
          </p:cNvSpPr>
          <p:nvPr>
            <p:ph type="sldNum" sz="quarter" idx="10"/>
          </p:nvPr>
        </p:nvSpPr>
        <p:spPr/>
        <p:txBody>
          <a:bodyPr/>
          <a:lstStyle/>
          <a:p>
            <a:fld id="{9A76474B-5CBC-42DD-B14A-8C853A669E10}" type="slidenum">
              <a:rPr lang="en-US" smtClean="0"/>
              <a:t>9</a:t>
            </a:fld>
            <a:endParaRPr lang="en-US"/>
          </a:p>
        </p:txBody>
      </p:sp>
    </p:spTree>
    <p:extLst>
      <p:ext uri="{BB962C8B-B14F-4D97-AF65-F5344CB8AC3E}">
        <p14:creationId xmlns:p14="http://schemas.microsoft.com/office/powerpoint/2010/main" val="21324576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900"/>
              </a:spcBef>
            </a:pPr>
            <a:r>
              <a:rPr lang="en-US" dirty="0" smtClean="0"/>
              <a:t>Administrative supplies</a:t>
            </a:r>
          </a:p>
          <a:p>
            <a:pPr lvl="1">
              <a:spcBef>
                <a:spcPts val="900"/>
              </a:spcBef>
            </a:pPr>
            <a:r>
              <a:rPr lang="en-US" dirty="0" smtClean="0"/>
              <a:t>Paper for CACFP records</a:t>
            </a:r>
          </a:p>
          <a:p>
            <a:pPr lvl="1">
              <a:spcBef>
                <a:spcPts val="900"/>
              </a:spcBef>
            </a:pPr>
            <a:r>
              <a:rPr lang="en-US" dirty="0" smtClean="0"/>
              <a:t>Ink to print CACFP records</a:t>
            </a:r>
          </a:p>
          <a:p>
            <a:pPr lvl="1">
              <a:spcBef>
                <a:spcPts val="900"/>
              </a:spcBef>
            </a:pPr>
            <a:r>
              <a:rPr lang="en-US" dirty="0" smtClean="0"/>
              <a:t>Computer hardware or software</a:t>
            </a:r>
          </a:p>
          <a:p>
            <a:endParaRPr lang="en-US" dirty="0"/>
          </a:p>
        </p:txBody>
      </p:sp>
      <p:sp>
        <p:nvSpPr>
          <p:cNvPr id="4" name="Slide Number Placeholder 3"/>
          <p:cNvSpPr>
            <a:spLocks noGrp="1"/>
          </p:cNvSpPr>
          <p:nvPr>
            <p:ph type="sldNum" sz="quarter" idx="10"/>
          </p:nvPr>
        </p:nvSpPr>
        <p:spPr/>
        <p:txBody>
          <a:bodyPr/>
          <a:lstStyle/>
          <a:p>
            <a:fld id="{9A76474B-5CBC-42DD-B14A-8C853A669E10}" type="slidenum">
              <a:rPr lang="en-US" smtClean="0"/>
              <a:t>10</a:t>
            </a:fld>
            <a:endParaRPr lang="en-US"/>
          </a:p>
        </p:txBody>
      </p:sp>
    </p:spTree>
    <p:extLst>
      <p:ext uri="{BB962C8B-B14F-4D97-AF65-F5344CB8AC3E}">
        <p14:creationId xmlns:p14="http://schemas.microsoft.com/office/powerpoint/2010/main" val="1409187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26C3A8-4A2D-4710-AA67-6AC291491C04}" type="slidenum">
              <a:rPr lang="en-US" smtClean="0"/>
              <a:t>13</a:t>
            </a:fld>
            <a:endParaRPr lang="en-US"/>
          </a:p>
        </p:txBody>
      </p:sp>
    </p:spTree>
    <p:extLst>
      <p:ext uri="{BB962C8B-B14F-4D97-AF65-F5344CB8AC3E}">
        <p14:creationId xmlns:p14="http://schemas.microsoft.com/office/powerpoint/2010/main" val="23894883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The Budget Narrative</a:t>
            </a:r>
            <a:r>
              <a:rPr lang="en-US" sz="1200" baseline="0" dirty="0" smtClean="0"/>
              <a:t> is a required p</a:t>
            </a:r>
            <a:r>
              <a:rPr lang="en-US" sz="1200" dirty="0" smtClean="0"/>
              <a:t>art of the management plan for a sponsoring organization.</a:t>
            </a:r>
          </a:p>
          <a:p>
            <a:endParaRPr lang="en-US" dirty="0"/>
          </a:p>
        </p:txBody>
      </p:sp>
      <p:sp>
        <p:nvSpPr>
          <p:cNvPr id="4" name="Slide Number Placeholder 3"/>
          <p:cNvSpPr>
            <a:spLocks noGrp="1"/>
          </p:cNvSpPr>
          <p:nvPr>
            <p:ph type="sldNum" sz="quarter" idx="10"/>
          </p:nvPr>
        </p:nvSpPr>
        <p:spPr/>
        <p:txBody>
          <a:bodyPr/>
          <a:lstStyle/>
          <a:p>
            <a:fld id="{1326C3A8-4A2D-4710-AA67-6AC291491C04}" type="slidenum">
              <a:rPr lang="en-US" smtClean="0"/>
              <a:t>15</a:t>
            </a:fld>
            <a:endParaRPr lang="en-US"/>
          </a:p>
        </p:txBody>
      </p:sp>
    </p:spTree>
    <p:extLst>
      <p:ext uri="{BB962C8B-B14F-4D97-AF65-F5344CB8AC3E}">
        <p14:creationId xmlns:p14="http://schemas.microsoft.com/office/powerpoint/2010/main" val="13824564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52A363-F3C0-4165-8309-C2C4765FA966}" type="slidenum">
              <a:rPr lang="en-US" smtClean="0"/>
              <a:t>‹#›</a:t>
            </a:fld>
            <a:endParaRPr lang="en-US"/>
          </a:p>
        </p:txBody>
      </p:sp>
    </p:spTree>
    <p:extLst>
      <p:ext uri="{BB962C8B-B14F-4D97-AF65-F5344CB8AC3E}">
        <p14:creationId xmlns:p14="http://schemas.microsoft.com/office/powerpoint/2010/main" val="789278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52A363-F3C0-4165-8309-C2C4765FA966}" type="slidenum">
              <a:rPr lang="en-US" smtClean="0"/>
              <a:t>‹#›</a:t>
            </a:fld>
            <a:endParaRPr lang="en-US"/>
          </a:p>
        </p:txBody>
      </p:sp>
    </p:spTree>
    <p:extLst>
      <p:ext uri="{BB962C8B-B14F-4D97-AF65-F5344CB8AC3E}">
        <p14:creationId xmlns:p14="http://schemas.microsoft.com/office/powerpoint/2010/main" val="35781072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52A363-F3C0-4165-8309-C2C4765FA966}" type="slidenum">
              <a:rPr lang="en-US" smtClean="0"/>
              <a:t>‹#›</a:t>
            </a:fld>
            <a:endParaRPr lang="en-US"/>
          </a:p>
        </p:txBody>
      </p:sp>
    </p:spTree>
    <p:extLst>
      <p:ext uri="{BB962C8B-B14F-4D97-AF65-F5344CB8AC3E}">
        <p14:creationId xmlns:p14="http://schemas.microsoft.com/office/powerpoint/2010/main" val="6935813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ver Slide _ Navy">
    <p:bg>
      <p:bgRef idx="1001">
        <a:schemeClr val="bg2"/>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82553" y="2744002"/>
            <a:ext cx="1508918" cy="1606718"/>
          </a:xfrm>
          <a:prstGeom prst="rect">
            <a:avLst/>
          </a:prstGeom>
        </p:spPr>
      </p:pic>
      <p:cxnSp>
        <p:nvCxnSpPr>
          <p:cNvPr id="6" name="Straight Connector 5"/>
          <p:cNvCxnSpPr/>
          <p:nvPr userDrawn="1"/>
        </p:nvCxnSpPr>
        <p:spPr>
          <a:xfrm>
            <a:off x="3510425" y="3818501"/>
            <a:ext cx="4953000" cy="0"/>
          </a:xfrm>
          <a:prstGeom prst="line">
            <a:avLst/>
          </a:prstGeom>
          <a:ln w="12700" cmpd="sng">
            <a:solidFill>
              <a:schemeClr val="tx2"/>
            </a:solidFill>
            <a:prstDash val="dot"/>
            <a:headEnd type="none"/>
            <a:tailEnd type="none"/>
          </a:ln>
          <a:effectLst/>
        </p:spPr>
        <p:style>
          <a:lnRef idx="2">
            <a:schemeClr val="accent1"/>
          </a:lnRef>
          <a:fillRef idx="0">
            <a:schemeClr val="accent1"/>
          </a:fillRef>
          <a:effectRef idx="1">
            <a:schemeClr val="accent1"/>
          </a:effectRef>
          <a:fontRef idx="minor">
            <a:schemeClr val="tx1"/>
          </a:fontRef>
        </p:style>
      </p:cxnSp>
      <p:sp>
        <p:nvSpPr>
          <p:cNvPr id="9" name="Rectangle 8"/>
          <p:cNvSpPr/>
          <p:nvPr userDrawn="1"/>
        </p:nvSpPr>
        <p:spPr>
          <a:xfrm>
            <a:off x="3266230" y="2840228"/>
            <a:ext cx="45719" cy="1418458"/>
          </a:xfrm>
          <a:prstGeom prst="rect">
            <a:avLst/>
          </a:prstGeom>
          <a:solidFill>
            <a:schemeClr val="tx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16" name="Text Placeholder 22"/>
          <p:cNvSpPr>
            <a:spLocks noGrp="1"/>
          </p:cNvSpPr>
          <p:nvPr>
            <p:ph type="body" sz="quarter" idx="10" hasCustomPrompt="1"/>
          </p:nvPr>
        </p:nvSpPr>
        <p:spPr>
          <a:xfrm>
            <a:off x="3487833" y="2549424"/>
            <a:ext cx="5132387" cy="645807"/>
          </a:xfrm>
          <a:prstGeom prst="rect">
            <a:avLst/>
          </a:prstGeom>
        </p:spPr>
        <p:txBody>
          <a:bodyPr/>
          <a:lstStyle>
            <a:lvl1pPr marL="0" indent="0">
              <a:buNone/>
              <a:defRPr sz="4000" b="1"/>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Presentation Title</a:t>
            </a:r>
          </a:p>
        </p:txBody>
      </p:sp>
      <p:sp>
        <p:nvSpPr>
          <p:cNvPr id="17" name="Text Placeholder 22"/>
          <p:cNvSpPr>
            <a:spLocks noGrp="1"/>
          </p:cNvSpPr>
          <p:nvPr>
            <p:ph type="body" sz="quarter" idx="11" hasCustomPrompt="1"/>
          </p:nvPr>
        </p:nvSpPr>
        <p:spPr>
          <a:xfrm>
            <a:off x="3486708" y="3232903"/>
            <a:ext cx="5132387" cy="476523"/>
          </a:xfrm>
          <a:prstGeom prst="rect">
            <a:avLst/>
          </a:prstGeom>
        </p:spPr>
        <p:txBody>
          <a:bodyPr/>
          <a:lstStyle>
            <a:lvl1pPr marL="0" indent="0">
              <a:buNone/>
              <a:defRPr sz="2400" b="0" i="0" baseline="0"/>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Subtitle (or delete)</a:t>
            </a:r>
          </a:p>
        </p:txBody>
      </p:sp>
      <p:sp>
        <p:nvSpPr>
          <p:cNvPr id="18" name="Text Placeholder 22"/>
          <p:cNvSpPr>
            <a:spLocks noGrp="1"/>
          </p:cNvSpPr>
          <p:nvPr>
            <p:ph type="body" sz="quarter" idx="12" hasCustomPrompt="1"/>
          </p:nvPr>
        </p:nvSpPr>
        <p:spPr>
          <a:xfrm>
            <a:off x="3486707" y="3874197"/>
            <a:ext cx="5132387" cy="476523"/>
          </a:xfrm>
          <a:prstGeom prst="rect">
            <a:avLst/>
          </a:prstGeom>
        </p:spPr>
        <p:txBody>
          <a:bodyPr/>
          <a:lstStyle>
            <a:lvl1pPr marL="0" indent="0">
              <a:buNone/>
              <a:defRPr sz="1400" b="0" i="0" baseline="0"/>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Date | Name of Presenter</a:t>
            </a:r>
          </a:p>
        </p:txBody>
      </p:sp>
    </p:spTree>
    <p:extLst>
      <p:ext uri="{BB962C8B-B14F-4D97-AF65-F5344CB8AC3E}">
        <p14:creationId xmlns:p14="http://schemas.microsoft.com/office/powerpoint/2010/main" val="314427470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cxnSp>
        <p:nvCxnSpPr>
          <p:cNvPr id="9" name="Straight Connector 8"/>
          <p:cNvCxnSpPr/>
          <p:nvPr userDrawn="1"/>
        </p:nvCxnSpPr>
        <p:spPr>
          <a:xfrm>
            <a:off x="309045" y="6462995"/>
            <a:ext cx="8525910"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6" name="Rectangle 15"/>
          <p:cNvSpPr/>
          <p:nvPr userDrawn="1"/>
        </p:nvSpPr>
        <p:spPr>
          <a:xfrm>
            <a:off x="0" y="1"/>
            <a:ext cx="9144000" cy="926120"/>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9045" y="87765"/>
            <a:ext cx="649082" cy="691152"/>
          </a:xfrm>
          <a:prstGeom prst="rect">
            <a:avLst/>
          </a:prstGeom>
        </p:spPr>
      </p:pic>
      <p:sp>
        <p:nvSpPr>
          <p:cNvPr id="2" name="Title 1"/>
          <p:cNvSpPr>
            <a:spLocks noGrp="1"/>
          </p:cNvSpPr>
          <p:nvPr>
            <p:ph type="title" hasCustomPrompt="1"/>
          </p:nvPr>
        </p:nvSpPr>
        <p:spPr>
          <a:xfrm>
            <a:off x="1188556" y="164575"/>
            <a:ext cx="1693624" cy="646331"/>
          </a:xfrm>
          <a:prstGeom prst="rect">
            <a:avLst/>
          </a:prstGeom>
        </p:spPr>
        <p:txBody>
          <a:bodyPr>
            <a:noAutofit/>
          </a:bodyPr>
          <a:lstStyle>
            <a:lvl1pPr algn="l">
              <a:defRPr sz="3600">
                <a:solidFill>
                  <a:schemeClr val="bg1"/>
                </a:solidFill>
              </a:defRPr>
            </a:lvl1pPr>
          </a:lstStyle>
          <a:p>
            <a:r>
              <a:rPr lang="en-US" dirty="0" smtClean="0"/>
              <a:t>Agenda</a:t>
            </a:r>
            <a:endParaRPr lang="en-US" dirty="0"/>
          </a:p>
        </p:txBody>
      </p:sp>
      <p:sp>
        <p:nvSpPr>
          <p:cNvPr id="6" name="Slide Number Placeholder 5"/>
          <p:cNvSpPr>
            <a:spLocks noGrp="1"/>
          </p:cNvSpPr>
          <p:nvPr>
            <p:ph type="sldNum" sz="quarter" idx="12"/>
          </p:nvPr>
        </p:nvSpPr>
        <p:spPr>
          <a:xfrm>
            <a:off x="309045" y="6462995"/>
            <a:ext cx="2133600" cy="365125"/>
          </a:xfrm>
          <a:prstGeom prst="rect">
            <a:avLst/>
          </a:prstGeom>
        </p:spPr>
        <p:txBody>
          <a:bodyPr/>
          <a:lstStyle>
            <a:lvl1pPr>
              <a:defRPr sz="1050">
                <a:solidFill>
                  <a:srgbClr val="1F497D"/>
                </a:solidFill>
              </a:defRPr>
            </a:lvl1pPr>
          </a:lstStyle>
          <a:p>
            <a:fld id="{0DD42D0F-7CFE-4B6D-B924-C0BA2BE91302}" type="slidenum">
              <a:rPr lang="en-US" smtClean="0"/>
              <a:pPr/>
              <a:t>‹#›</a:t>
            </a:fld>
            <a:endParaRPr lang="en-US" dirty="0"/>
          </a:p>
        </p:txBody>
      </p:sp>
      <p:sp>
        <p:nvSpPr>
          <p:cNvPr id="8" name="Text Placeholder 7"/>
          <p:cNvSpPr>
            <a:spLocks noGrp="1"/>
          </p:cNvSpPr>
          <p:nvPr>
            <p:ph type="body" sz="quarter" idx="14"/>
          </p:nvPr>
        </p:nvSpPr>
        <p:spPr>
          <a:xfrm>
            <a:off x="309045" y="1247560"/>
            <a:ext cx="8372485" cy="3763962"/>
          </a:xfrm>
          <a:prstGeom prst="rect">
            <a:avLst/>
          </a:prstGeom>
        </p:spPr>
        <p:txBody>
          <a:bodyPr/>
          <a:lstStyle>
            <a:lvl1pPr>
              <a:defRPr sz="2800"/>
            </a:lvl1pPr>
            <a:lvl2pPr>
              <a:defRPr sz="2800"/>
            </a:lvl2pPr>
            <a:lvl3pPr>
              <a:defRPr sz="2800"/>
            </a:lvl3pPr>
            <a:lvl4pPr>
              <a:defRPr sz="2800"/>
            </a:lvl4pPr>
            <a:lvl5pPr>
              <a:defRPr sz="2800"/>
            </a:lvl5pPr>
          </a:lstStyle>
          <a:p>
            <a:pPr lvl="0"/>
            <a:r>
              <a:rPr lang="en-US"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988372408"/>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Ideas Trio">
    <p:spTree>
      <p:nvGrpSpPr>
        <p:cNvPr id="1" name=""/>
        <p:cNvGrpSpPr/>
        <p:nvPr/>
      </p:nvGrpSpPr>
      <p:grpSpPr>
        <a:xfrm>
          <a:off x="0" y="0"/>
          <a:ext cx="0" cy="0"/>
          <a:chOff x="0" y="0"/>
          <a:chExt cx="0" cy="0"/>
        </a:xfrm>
      </p:grpSpPr>
      <p:cxnSp>
        <p:nvCxnSpPr>
          <p:cNvPr id="3" name="Straight Connector 2"/>
          <p:cNvCxnSpPr/>
          <p:nvPr userDrawn="1"/>
        </p:nvCxnSpPr>
        <p:spPr>
          <a:xfrm>
            <a:off x="309045" y="6462995"/>
            <a:ext cx="8525910"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userDrawn="1"/>
        </p:nvSpPr>
        <p:spPr>
          <a:xfrm>
            <a:off x="-1805" y="-13066"/>
            <a:ext cx="9144000" cy="926120"/>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p:cNvSpPr>
            <a:spLocks noGrp="1"/>
          </p:cNvSpPr>
          <p:nvPr>
            <p:ph type="sldNum" sz="quarter" idx="12"/>
          </p:nvPr>
        </p:nvSpPr>
        <p:spPr>
          <a:xfrm>
            <a:off x="309045" y="6462995"/>
            <a:ext cx="2133600" cy="365125"/>
          </a:xfrm>
          <a:prstGeom prst="rect">
            <a:avLst/>
          </a:prstGeom>
        </p:spPr>
        <p:txBody>
          <a:bodyPr/>
          <a:lstStyle>
            <a:lvl1pPr>
              <a:defRPr sz="1050">
                <a:solidFill>
                  <a:srgbClr val="1F497D"/>
                </a:solidFill>
              </a:defRPr>
            </a:lvl1pPr>
          </a:lstStyle>
          <a:p>
            <a:fld id="{0DD42D0F-7CFE-4B6D-B924-C0BA2BE91302}" type="slidenum">
              <a:rPr lang="en-US" smtClean="0"/>
              <a:pPr/>
              <a:t>‹#›</a:t>
            </a:fld>
            <a:endParaRPr lang="en-US" dirty="0"/>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9045" y="87765"/>
            <a:ext cx="649082" cy="691152"/>
          </a:xfrm>
          <a:prstGeom prst="rect">
            <a:avLst/>
          </a:prstGeom>
        </p:spPr>
      </p:pic>
      <p:sp>
        <p:nvSpPr>
          <p:cNvPr id="17" name="Oval 16"/>
          <p:cNvSpPr/>
          <p:nvPr userDrawn="1"/>
        </p:nvSpPr>
        <p:spPr>
          <a:xfrm>
            <a:off x="789963" y="2372007"/>
            <a:ext cx="2170738" cy="2170738"/>
          </a:xfrm>
          <a:prstGeom prst="ellipse">
            <a:avLst/>
          </a:prstGeom>
          <a:solidFill>
            <a:srgbClr val="D11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Calibri Regular" charset="0"/>
            </a:endParaRPr>
          </a:p>
        </p:txBody>
      </p:sp>
      <p:sp>
        <p:nvSpPr>
          <p:cNvPr id="18" name="Oval 17"/>
          <p:cNvSpPr/>
          <p:nvPr userDrawn="1"/>
        </p:nvSpPr>
        <p:spPr>
          <a:xfrm>
            <a:off x="3227825" y="2372006"/>
            <a:ext cx="2170738" cy="2170738"/>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Calibri Regular" charset="0"/>
            </a:endParaRPr>
          </a:p>
        </p:txBody>
      </p:sp>
      <p:sp>
        <p:nvSpPr>
          <p:cNvPr id="19" name="Oval 18"/>
          <p:cNvSpPr/>
          <p:nvPr userDrawn="1"/>
        </p:nvSpPr>
        <p:spPr>
          <a:xfrm>
            <a:off x="5685745" y="2372005"/>
            <a:ext cx="2170738" cy="217073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Calibri Regular" charset="0"/>
            </a:endParaRPr>
          </a:p>
        </p:txBody>
      </p:sp>
      <p:sp>
        <p:nvSpPr>
          <p:cNvPr id="20" name="Rectangle 19"/>
          <p:cNvSpPr/>
          <p:nvPr userDrawn="1"/>
        </p:nvSpPr>
        <p:spPr>
          <a:xfrm flipH="1">
            <a:off x="679667" y="4745825"/>
            <a:ext cx="48864" cy="102971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lumMod val="75000"/>
                  <a:lumOff val="25000"/>
                </a:schemeClr>
              </a:solidFill>
            </a:endParaRPr>
          </a:p>
        </p:txBody>
      </p:sp>
      <p:sp>
        <p:nvSpPr>
          <p:cNvPr id="21" name="Rectangle 20"/>
          <p:cNvSpPr/>
          <p:nvPr userDrawn="1"/>
        </p:nvSpPr>
        <p:spPr>
          <a:xfrm flipH="1">
            <a:off x="3373410" y="4705338"/>
            <a:ext cx="45719" cy="99685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lumMod val="75000"/>
                  <a:lumOff val="25000"/>
                </a:schemeClr>
              </a:solidFill>
            </a:endParaRPr>
          </a:p>
        </p:txBody>
      </p:sp>
      <p:sp>
        <p:nvSpPr>
          <p:cNvPr id="22" name="Rectangle 21"/>
          <p:cNvSpPr/>
          <p:nvPr userDrawn="1"/>
        </p:nvSpPr>
        <p:spPr>
          <a:xfrm flipH="1">
            <a:off x="5831330" y="4705338"/>
            <a:ext cx="45719" cy="988244"/>
          </a:xfrm>
          <a:prstGeom prst="rect">
            <a:avLst/>
          </a:prstGeom>
          <a:solidFill>
            <a:srgbClr val="D11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lumMod val="75000"/>
                  <a:lumOff val="25000"/>
                </a:schemeClr>
              </a:solidFill>
            </a:endParaRPr>
          </a:p>
        </p:txBody>
      </p:sp>
      <p:sp>
        <p:nvSpPr>
          <p:cNvPr id="23" name="Text Placeholder 21"/>
          <p:cNvSpPr>
            <a:spLocks noGrp="1"/>
          </p:cNvSpPr>
          <p:nvPr>
            <p:ph type="body" sz="quarter" idx="16" hasCustomPrompt="1"/>
          </p:nvPr>
        </p:nvSpPr>
        <p:spPr>
          <a:xfrm>
            <a:off x="719104" y="4696365"/>
            <a:ext cx="2189163" cy="1612360"/>
          </a:xfrm>
          <a:prstGeom prst="rect">
            <a:avLst/>
          </a:prstGeom>
        </p:spPr>
        <p:txBody>
          <a:bodyPr/>
          <a:lstStyle>
            <a:lvl1pPr marL="0" indent="0">
              <a:buNone/>
              <a:defRPr sz="1600"/>
            </a:lvl1pPr>
            <a:lvl2pPr>
              <a:defRPr sz="1400"/>
            </a:lvl2pPr>
            <a:lvl3pPr>
              <a:defRPr sz="1400"/>
            </a:lvl3pPr>
            <a:lvl4pPr>
              <a:defRPr sz="1400"/>
            </a:lvl4pPr>
            <a:lvl5pPr>
              <a:defRPr sz="1400"/>
            </a:lvl5pPr>
          </a:lstStyle>
          <a:p>
            <a:pPr lvl="0"/>
            <a:r>
              <a:rPr lang="en-US" dirty="0" smtClean="0"/>
              <a:t>Click to edit text</a:t>
            </a:r>
          </a:p>
        </p:txBody>
      </p:sp>
      <p:sp>
        <p:nvSpPr>
          <p:cNvPr id="24" name="Text Placeholder 21"/>
          <p:cNvSpPr>
            <a:spLocks noGrp="1"/>
          </p:cNvSpPr>
          <p:nvPr>
            <p:ph type="body" sz="quarter" idx="17" hasCustomPrompt="1"/>
          </p:nvPr>
        </p:nvSpPr>
        <p:spPr>
          <a:xfrm>
            <a:off x="3419850" y="4696365"/>
            <a:ext cx="2189163" cy="1612360"/>
          </a:xfrm>
          <a:prstGeom prst="rect">
            <a:avLst/>
          </a:prstGeom>
        </p:spPr>
        <p:txBody>
          <a:bodyPr/>
          <a:lstStyle>
            <a:lvl1pPr marL="0" indent="0">
              <a:buNone/>
              <a:defRPr sz="1600"/>
            </a:lvl1pPr>
            <a:lvl2pPr>
              <a:defRPr sz="1400"/>
            </a:lvl2pPr>
            <a:lvl3pPr>
              <a:defRPr sz="1400"/>
            </a:lvl3pPr>
            <a:lvl4pPr>
              <a:defRPr sz="1400"/>
            </a:lvl4pPr>
            <a:lvl5pPr>
              <a:defRPr sz="1400"/>
            </a:lvl5pPr>
          </a:lstStyle>
          <a:p>
            <a:pPr lvl="0"/>
            <a:r>
              <a:rPr lang="en-US" dirty="0" smtClean="0"/>
              <a:t>Click to edit text</a:t>
            </a:r>
          </a:p>
        </p:txBody>
      </p:sp>
      <p:sp>
        <p:nvSpPr>
          <p:cNvPr id="25" name="Text Placeholder 21"/>
          <p:cNvSpPr>
            <a:spLocks noGrp="1"/>
          </p:cNvSpPr>
          <p:nvPr>
            <p:ph type="body" sz="quarter" idx="18" hasCustomPrompt="1"/>
          </p:nvPr>
        </p:nvSpPr>
        <p:spPr>
          <a:xfrm>
            <a:off x="5877770" y="4696365"/>
            <a:ext cx="2189163" cy="1612360"/>
          </a:xfrm>
          <a:prstGeom prst="rect">
            <a:avLst/>
          </a:prstGeom>
        </p:spPr>
        <p:txBody>
          <a:bodyPr/>
          <a:lstStyle>
            <a:lvl1pPr marL="0" indent="0">
              <a:buNone/>
              <a:defRPr sz="1600"/>
            </a:lvl1pPr>
            <a:lvl2pPr>
              <a:defRPr sz="1400"/>
            </a:lvl2pPr>
            <a:lvl3pPr>
              <a:defRPr sz="1400"/>
            </a:lvl3pPr>
            <a:lvl4pPr>
              <a:defRPr sz="1400"/>
            </a:lvl4pPr>
            <a:lvl5pPr>
              <a:defRPr sz="1400"/>
            </a:lvl5pPr>
          </a:lstStyle>
          <a:p>
            <a:pPr lvl="0"/>
            <a:r>
              <a:rPr lang="en-US" dirty="0" smtClean="0"/>
              <a:t>Click to edit text</a:t>
            </a:r>
          </a:p>
        </p:txBody>
      </p:sp>
      <p:sp>
        <p:nvSpPr>
          <p:cNvPr id="26" name="Text Placeholder 21"/>
          <p:cNvSpPr>
            <a:spLocks noGrp="1"/>
          </p:cNvSpPr>
          <p:nvPr>
            <p:ph type="body" sz="quarter" idx="19" hasCustomPrompt="1"/>
          </p:nvPr>
        </p:nvSpPr>
        <p:spPr>
          <a:xfrm>
            <a:off x="789963" y="3160490"/>
            <a:ext cx="2118304" cy="844585"/>
          </a:xfrm>
          <a:prstGeom prst="rect">
            <a:avLst/>
          </a:prstGeom>
        </p:spPr>
        <p:txBody>
          <a:bodyPr/>
          <a:lstStyle>
            <a:lvl1pPr marL="0" indent="0" algn="ctr">
              <a:buNone/>
              <a:defRPr sz="1800" b="1">
                <a:solidFill>
                  <a:schemeClr val="bg1"/>
                </a:solidFill>
              </a:defRPr>
            </a:lvl1pPr>
            <a:lvl2pPr>
              <a:defRPr sz="1400"/>
            </a:lvl2pPr>
            <a:lvl3pPr>
              <a:defRPr sz="1400"/>
            </a:lvl3pPr>
            <a:lvl4pPr>
              <a:defRPr sz="1400"/>
            </a:lvl4pPr>
            <a:lvl5pPr>
              <a:defRPr sz="1400"/>
            </a:lvl5pPr>
          </a:lstStyle>
          <a:p>
            <a:pPr lvl="0"/>
            <a:r>
              <a:rPr lang="en-US" dirty="0" smtClean="0"/>
              <a:t>Click to edit text</a:t>
            </a:r>
          </a:p>
        </p:txBody>
      </p:sp>
      <p:sp>
        <p:nvSpPr>
          <p:cNvPr id="27" name="Text Placeholder 21"/>
          <p:cNvSpPr>
            <a:spLocks noGrp="1"/>
          </p:cNvSpPr>
          <p:nvPr>
            <p:ph type="body" sz="quarter" idx="20" hasCustomPrompt="1"/>
          </p:nvPr>
        </p:nvSpPr>
        <p:spPr>
          <a:xfrm>
            <a:off x="3227825" y="3160489"/>
            <a:ext cx="2170738" cy="844585"/>
          </a:xfrm>
          <a:prstGeom prst="rect">
            <a:avLst/>
          </a:prstGeom>
        </p:spPr>
        <p:txBody>
          <a:bodyPr/>
          <a:lstStyle>
            <a:lvl1pPr marL="0" indent="0" algn="ctr">
              <a:buNone/>
              <a:defRPr sz="1800" b="1">
                <a:solidFill>
                  <a:schemeClr val="bg1"/>
                </a:solidFill>
              </a:defRPr>
            </a:lvl1pPr>
            <a:lvl2pPr>
              <a:defRPr sz="1400"/>
            </a:lvl2pPr>
            <a:lvl3pPr>
              <a:defRPr sz="1400"/>
            </a:lvl3pPr>
            <a:lvl4pPr>
              <a:defRPr sz="1400"/>
            </a:lvl4pPr>
            <a:lvl5pPr>
              <a:defRPr sz="1400"/>
            </a:lvl5pPr>
          </a:lstStyle>
          <a:p>
            <a:pPr lvl="0"/>
            <a:r>
              <a:rPr lang="en-US" dirty="0" smtClean="0"/>
              <a:t>Click to edit text</a:t>
            </a:r>
          </a:p>
        </p:txBody>
      </p:sp>
      <p:sp>
        <p:nvSpPr>
          <p:cNvPr id="28" name="Text Placeholder 21"/>
          <p:cNvSpPr>
            <a:spLocks noGrp="1"/>
          </p:cNvSpPr>
          <p:nvPr>
            <p:ph type="body" sz="quarter" idx="21" hasCustomPrompt="1"/>
          </p:nvPr>
        </p:nvSpPr>
        <p:spPr>
          <a:xfrm>
            <a:off x="5665687" y="3160488"/>
            <a:ext cx="2190796" cy="844585"/>
          </a:xfrm>
          <a:prstGeom prst="rect">
            <a:avLst/>
          </a:prstGeom>
        </p:spPr>
        <p:txBody>
          <a:bodyPr/>
          <a:lstStyle>
            <a:lvl1pPr marL="0" indent="0" algn="ctr">
              <a:buNone/>
              <a:defRPr sz="1800" b="1">
                <a:solidFill>
                  <a:schemeClr val="bg1"/>
                </a:solidFill>
              </a:defRPr>
            </a:lvl1pPr>
            <a:lvl2pPr>
              <a:defRPr sz="1400"/>
            </a:lvl2pPr>
            <a:lvl3pPr>
              <a:defRPr sz="1400"/>
            </a:lvl3pPr>
            <a:lvl4pPr>
              <a:defRPr sz="1400"/>
            </a:lvl4pPr>
            <a:lvl5pPr>
              <a:defRPr sz="1400"/>
            </a:lvl5pPr>
          </a:lstStyle>
          <a:p>
            <a:pPr lvl="0"/>
            <a:r>
              <a:rPr lang="en-US" dirty="0" smtClean="0"/>
              <a:t>Click to edit text</a:t>
            </a:r>
          </a:p>
        </p:txBody>
      </p:sp>
      <p:sp>
        <p:nvSpPr>
          <p:cNvPr id="4" name="Title 3"/>
          <p:cNvSpPr>
            <a:spLocks noGrp="1"/>
          </p:cNvSpPr>
          <p:nvPr>
            <p:ph type="title" hasCustomPrompt="1"/>
          </p:nvPr>
        </p:nvSpPr>
        <p:spPr>
          <a:xfrm>
            <a:off x="948255" y="105064"/>
            <a:ext cx="2836867" cy="646331"/>
          </a:xfrm>
          <a:prstGeom prst="rect">
            <a:avLst/>
          </a:prstGeom>
        </p:spPr>
        <p:txBody>
          <a:bodyPr wrap="none">
            <a:spAutoFit/>
          </a:bodyPr>
          <a:lstStyle>
            <a:lvl1pPr algn="l">
              <a:defRPr sz="3600">
                <a:solidFill>
                  <a:schemeClr val="bg1"/>
                </a:solidFill>
              </a:defRPr>
            </a:lvl1pPr>
          </a:lstStyle>
          <a:p>
            <a:r>
              <a:rPr lang="en-US" dirty="0" smtClean="0"/>
              <a:t>Enter Heading</a:t>
            </a:r>
            <a:endParaRPr lang="en-US" dirty="0"/>
          </a:p>
        </p:txBody>
      </p:sp>
      <p:sp>
        <p:nvSpPr>
          <p:cNvPr id="32" name="Text Placeholder 4"/>
          <p:cNvSpPr>
            <a:spLocks noGrp="1"/>
          </p:cNvSpPr>
          <p:nvPr>
            <p:ph type="body" sz="quarter" idx="22" hasCustomPrompt="1"/>
          </p:nvPr>
        </p:nvSpPr>
        <p:spPr>
          <a:xfrm>
            <a:off x="307240" y="1275063"/>
            <a:ext cx="8525910" cy="646331"/>
          </a:xfrm>
          <a:prstGeom prst="rect">
            <a:avLst/>
          </a:prstGeom>
        </p:spPr>
        <p:txBody>
          <a:bodyPr>
            <a:spAutoFit/>
          </a:bodyPr>
          <a:lstStyle>
            <a:lvl1pPr marL="0" indent="0" algn="ctr">
              <a:buNone/>
              <a:defRPr sz="1800" b="0" baseline="0"/>
            </a:lvl1pPr>
            <a:lvl2pPr marL="457200" indent="0">
              <a:buNone/>
              <a:defRPr/>
            </a:lvl2pPr>
            <a:lvl3pPr marL="914400" indent="0">
              <a:buNone/>
              <a:defRPr/>
            </a:lvl3pPr>
            <a:lvl4pPr marL="1371600" indent="0">
              <a:buNone/>
              <a:defRPr/>
            </a:lvl4pPr>
            <a:lvl5pPr marL="1828800" indent="0">
              <a:buNone/>
              <a:defRPr/>
            </a:lvl5pPr>
          </a:lstStyle>
          <a:p>
            <a:r>
              <a:rPr lang="en-US" kern="3000" spc="30" dirty="0" smtClean="0">
                <a:latin typeface="Calibri" charset="0"/>
                <a:ea typeface="Calibri" charset="0"/>
                <a:cs typeface="Calibri" charset="0"/>
              </a:rPr>
              <a:t>This slide is useful to introduce teams or a trio of ideas. Use this area to summarize information or highlight a core idea. </a:t>
            </a:r>
            <a:endParaRPr lang="en-US" kern="3000" spc="30" dirty="0">
              <a:latin typeface="Calibri" charset="0"/>
              <a:ea typeface="Calibri" charset="0"/>
              <a:cs typeface="Calibri" charset="0"/>
            </a:endParaRPr>
          </a:p>
        </p:txBody>
      </p:sp>
    </p:spTree>
    <p:extLst>
      <p:ext uri="{BB962C8B-B14F-4D97-AF65-F5344CB8AC3E}">
        <p14:creationId xmlns:p14="http://schemas.microsoft.com/office/powerpoint/2010/main" val="1790970634"/>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ontent_I">
    <p:spTree>
      <p:nvGrpSpPr>
        <p:cNvPr id="1" name=""/>
        <p:cNvGrpSpPr/>
        <p:nvPr/>
      </p:nvGrpSpPr>
      <p:grpSpPr>
        <a:xfrm>
          <a:off x="0" y="0"/>
          <a:ext cx="0" cy="0"/>
          <a:chOff x="0" y="0"/>
          <a:chExt cx="0" cy="0"/>
        </a:xfrm>
      </p:grpSpPr>
      <p:cxnSp>
        <p:nvCxnSpPr>
          <p:cNvPr id="3" name="Straight Connector 2"/>
          <p:cNvCxnSpPr/>
          <p:nvPr userDrawn="1"/>
        </p:nvCxnSpPr>
        <p:spPr>
          <a:xfrm>
            <a:off x="309045" y="6462995"/>
            <a:ext cx="8525910"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userDrawn="1"/>
        </p:nvSpPr>
        <p:spPr>
          <a:xfrm>
            <a:off x="-1805" y="-13066"/>
            <a:ext cx="9144000" cy="926120"/>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5"/>
          <p:cNvSpPr>
            <a:spLocks noGrp="1"/>
          </p:cNvSpPr>
          <p:nvPr>
            <p:ph type="sldNum" sz="quarter" idx="12"/>
          </p:nvPr>
        </p:nvSpPr>
        <p:spPr>
          <a:xfrm>
            <a:off x="309045" y="6462995"/>
            <a:ext cx="2133600" cy="365125"/>
          </a:xfrm>
          <a:prstGeom prst="rect">
            <a:avLst/>
          </a:prstGeom>
        </p:spPr>
        <p:txBody>
          <a:bodyPr/>
          <a:lstStyle>
            <a:lvl1pPr>
              <a:defRPr sz="1050">
                <a:solidFill>
                  <a:srgbClr val="1F497D"/>
                </a:solidFill>
              </a:defRPr>
            </a:lvl1pPr>
          </a:lstStyle>
          <a:p>
            <a:fld id="{0DD42D0F-7CFE-4B6D-B924-C0BA2BE91302}" type="slidenum">
              <a:rPr lang="en-US" smtClean="0"/>
              <a:pPr/>
              <a:t>‹#›</a:t>
            </a:fld>
            <a:endParaRPr lang="en-US" dirty="0"/>
          </a:p>
        </p:txBody>
      </p:sp>
      <p:sp>
        <p:nvSpPr>
          <p:cNvPr id="17" name="Text Placeholder 16"/>
          <p:cNvSpPr>
            <a:spLocks noGrp="1"/>
          </p:cNvSpPr>
          <p:nvPr>
            <p:ph type="body" sz="quarter" idx="13"/>
          </p:nvPr>
        </p:nvSpPr>
        <p:spPr>
          <a:xfrm>
            <a:off x="309045" y="1124700"/>
            <a:ext cx="8525393" cy="5023237"/>
          </a:xfrm>
          <a:prstGeom prst="rect">
            <a:avLst/>
          </a:prstGeom>
        </p:spPr>
        <p:txBody>
          <a:bodyPr/>
          <a:lstStyle>
            <a:lvl1pPr>
              <a:defRPr sz="2000"/>
            </a:lvl1pPr>
            <a:lvl2pPr>
              <a:defRPr sz="2000"/>
            </a:lvl2pPr>
            <a:lvl3pPr>
              <a:defRPr sz="2000"/>
            </a:lvl3pPr>
            <a:lvl4pPr>
              <a:defRPr sz="2000"/>
            </a:lvl4pPr>
            <a:lvl5pP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8" name="Picture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9045" y="87765"/>
            <a:ext cx="649082" cy="691152"/>
          </a:xfrm>
          <a:prstGeom prst="rect">
            <a:avLst/>
          </a:prstGeom>
        </p:spPr>
      </p:pic>
      <p:sp>
        <p:nvSpPr>
          <p:cNvPr id="21" name="Title 1"/>
          <p:cNvSpPr>
            <a:spLocks noGrp="1"/>
          </p:cNvSpPr>
          <p:nvPr>
            <p:ph type="title" hasCustomPrompt="1"/>
          </p:nvPr>
        </p:nvSpPr>
        <p:spPr>
          <a:xfrm>
            <a:off x="1000335" y="113245"/>
            <a:ext cx="2884179" cy="646331"/>
          </a:xfrm>
          <a:prstGeom prst="rect">
            <a:avLst/>
          </a:prstGeom>
        </p:spPr>
        <p:txBody>
          <a:bodyPr wrap="none">
            <a:spAutoFit/>
          </a:bodyPr>
          <a:lstStyle>
            <a:lvl1pPr algn="l">
              <a:defRPr sz="3600">
                <a:solidFill>
                  <a:schemeClr val="bg1"/>
                </a:solidFill>
              </a:defRPr>
            </a:lvl1pPr>
          </a:lstStyle>
          <a:p>
            <a:r>
              <a:rPr lang="en-US" dirty="0" smtClean="0"/>
              <a:t>Enter Heading</a:t>
            </a:r>
            <a:endParaRPr lang="en-US" dirty="0"/>
          </a:p>
        </p:txBody>
      </p:sp>
    </p:spTree>
    <p:extLst>
      <p:ext uri="{BB962C8B-B14F-4D97-AF65-F5344CB8AC3E}">
        <p14:creationId xmlns:p14="http://schemas.microsoft.com/office/powerpoint/2010/main" val="1945934390"/>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Q+A">
    <p:bg>
      <p:bgPr>
        <a:solidFill>
          <a:srgbClr val="D11242"/>
        </a:solidFill>
        <a:effectLst/>
      </p:bgPr>
    </p:bg>
    <p:spTree>
      <p:nvGrpSpPr>
        <p:cNvPr id="1" name=""/>
        <p:cNvGrpSpPr/>
        <p:nvPr/>
      </p:nvGrpSpPr>
      <p:grpSpPr>
        <a:xfrm>
          <a:off x="0" y="0"/>
          <a:ext cx="0" cy="0"/>
          <a:chOff x="0" y="0"/>
          <a:chExt cx="0" cy="0"/>
        </a:xfrm>
      </p:grpSpPr>
      <p:sp>
        <p:nvSpPr>
          <p:cNvPr id="3" name="Rectangle 2"/>
          <p:cNvSpPr/>
          <p:nvPr userDrawn="1"/>
        </p:nvSpPr>
        <p:spPr>
          <a:xfrm flipH="1">
            <a:off x="4034330" y="3085927"/>
            <a:ext cx="45719" cy="9882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prstClr val="black">
                  <a:lumMod val="75000"/>
                  <a:lumOff val="25000"/>
                </a:prstClr>
              </a:solidFill>
            </a:endParaRP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82180" y="3027977"/>
            <a:ext cx="1036935" cy="1104144"/>
          </a:xfrm>
          <a:prstGeom prst="rect">
            <a:avLst/>
          </a:prstGeom>
        </p:spPr>
      </p:pic>
      <p:sp>
        <p:nvSpPr>
          <p:cNvPr id="5" name="Rectangle 4"/>
          <p:cNvSpPr/>
          <p:nvPr userDrawn="1"/>
        </p:nvSpPr>
        <p:spPr>
          <a:xfrm>
            <a:off x="4226355" y="3164551"/>
            <a:ext cx="1374094" cy="830997"/>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800" dirty="0" smtClean="0">
                <a:solidFill>
                  <a:prstClr val="white"/>
                </a:solidFill>
                <a:latin typeface="Calibri Regular" charset="0"/>
              </a:rPr>
              <a:t>Q&amp;A</a:t>
            </a:r>
            <a:endParaRPr lang="en-US" sz="4800" u="sng" dirty="0">
              <a:solidFill>
                <a:prstClr val="white"/>
              </a:solidFill>
              <a:latin typeface="Calibri Regular" charset="0"/>
            </a:endParaRPr>
          </a:p>
        </p:txBody>
      </p:sp>
    </p:spTree>
    <p:extLst>
      <p:ext uri="{BB962C8B-B14F-4D97-AF65-F5344CB8AC3E}">
        <p14:creationId xmlns:p14="http://schemas.microsoft.com/office/powerpoint/2010/main" val="1657386188"/>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grpSp>
        <p:nvGrpSpPr>
          <p:cNvPr id="17" name="Group 16"/>
          <p:cNvGrpSpPr/>
          <p:nvPr userDrawn="1"/>
        </p:nvGrpSpPr>
        <p:grpSpPr>
          <a:xfrm>
            <a:off x="190500" y="152400"/>
            <a:ext cx="8763000" cy="6486712"/>
            <a:chOff x="190500" y="152400"/>
            <a:chExt cx="8763000" cy="6486712"/>
          </a:xfrm>
        </p:grpSpPr>
        <p:sp>
          <p:nvSpPr>
            <p:cNvPr id="15" name="Rounded Rectangle 14"/>
            <p:cNvSpPr/>
            <p:nvPr userDrawn="1"/>
          </p:nvSpPr>
          <p:spPr>
            <a:xfrm>
              <a:off x="190501" y="6283512"/>
              <a:ext cx="8762999" cy="355600"/>
            </a:xfrm>
            <a:prstGeom prst="roundRect">
              <a:avLst/>
            </a:prstGeom>
            <a:solidFill>
              <a:srgbClr val="7AC143"/>
            </a:solidFill>
            <a:ln>
              <a:noFill/>
            </a:ln>
            <a:effectLst/>
          </p:spPr>
          <p:style>
            <a:lnRef idx="1">
              <a:schemeClr val="accent3"/>
            </a:lnRef>
            <a:fillRef idx="3">
              <a:schemeClr val="accent3"/>
            </a:fillRef>
            <a:effectRef idx="2">
              <a:schemeClr val="accent3"/>
            </a:effectRef>
            <a:fontRef idx="minor">
              <a:schemeClr val="lt1"/>
            </a:fontRef>
          </p:style>
          <p:txBody>
            <a:bodyPr rtlCol="0" anchor="ctr"/>
            <a:lstStyle/>
            <a:p>
              <a:pPr algn="ctr" defTabSz="457200"/>
              <a:endParaRPr lang="en-US">
                <a:solidFill>
                  <a:srgbClr val="FFFFFF"/>
                </a:solidFill>
              </a:endParaRPr>
            </a:p>
          </p:txBody>
        </p:sp>
        <p:sp>
          <p:nvSpPr>
            <p:cNvPr id="16" name="Rounded Rectangle 15"/>
            <p:cNvSpPr/>
            <p:nvPr userDrawn="1"/>
          </p:nvSpPr>
          <p:spPr>
            <a:xfrm>
              <a:off x="190501" y="152400"/>
              <a:ext cx="8762999" cy="736600"/>
            </a:xfrm>
            <a:prstGeom prst="roundRect">
              <a:avLst/>
            </a:prstGeom>
            <a:solidFill>
              <a:srgbClr val="7AC143"/>
            </a:solidFill>
            <a:ln>
              <a:noFill/>
            </a:ln>
            <a:effectLst/>
          </p:spPr>
          <p:style>
            <a:lnRef idx="1">
              <a:schemeClr val="accent3"/>
            </a:lnRef>
            <a:fillRef idx="3">
              <a:schemeClr val="accent3"/>
            </a:fillRef>
            <a:effectRef idx="2">
              <a:schemeClr val="accent3"/>
            </a:effectRef>
            <a:fontRef idx="minor">
              <a:schemeClr val="lt1"/>
            </a:fontRef>
          </p:style>
          <p:txBody>
            <a:bodyPr rtlCol="0" anchor="ctr"/>
            <a:lstStyle/>
            <a:p>
              <a:pPr algn="ctr" defTabSz="457200"/>
              <a:endParaRPr lang="en-US">
                <a:solidFill>
                  <a:srgbClr val="FFFFFF"/>
                </a:solidFill>
              </a:endParaRPr>
            </a:p>
          </p:txBody>
        </p:sp>
        <p:sp>
          <p:nvSpPr>
            <p:cNvPr id="9" name="Rectangle 8"/>
            <p:cNvSpPr/>
            <p:nvPr userDrawn="1"/>
          </p:nvSpPr>
          <p:spPr>
            <a:xfrm>
              <a:off x="190500" y="609600"/>
              <a:ext cx="8763000" cy="5715000"/>
            </a:xfrm>
            <a:prstGeom prst="rect">
              <a:avLst/>
            </a:prstGeom>
            <a:solidFill>
              <a:srgbClr val="7AC1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srgbClr val="FFFFFF"/>
                </a:solidFill>
              </a:endParaRPr>
            </a:p>
          </p:txBody>
        </p:sp>
      </p:grpSp>
      <p:sp>
        <p:nvSpPr>
          <p:cNvPr id="2" name="Title 1"/>
          <p:cNvSpPr>
            <a:spLocks noGrp="1"/>
          </p:cNvSpPr>
          <p:nvPr>
            <p:ph type="ctrTitle" hasCustomPrompt="1"/>
          </p:nvPr>
        </p:nvSpPr>
        <p:spPr>
          <a:xfrm>
            <a:off x="685800" y="2819400"/>
            <a:ext cx="7772400" cy="1138154"/>
          </a:xfrm>
        </p:spPr>
        <p:txBody>
          <a:bodyPr/>
          <a:lstStyle>
            <a:lvl1pPr>
              <a:defRPr baseline="0">
                <a:solidFill>
                  <a:srgbClr val="FFFFFF"/>
                </a:solidFill>
              </a:defRPr>
            </a:lvl1pPr>
          </a:lstStyle>
          <a:p>
            <a:r>
              <a:rPr lang="en-US" dirty="0" smtClean="0"/>
              <a:t>Click to edit Master New Section</a:t>
            </a:r>
            <a:endParaRPr lang="en-US" dirty="0"/>
          </a:p>
        </p:txBody>
      </p:sp>
      <p:sp>
        <p:nvSpPr>
          <p:cNvPr id="3" name="Subtitle 2"/>
          <p:cNvSpPr>
            <a:spLocks noGrp="1"/>
          </p:cNvSpPr>
          <p:nvPr>
            <p:ph type="subTitle" idx="1" hasCustomPrompt="1"/>
          </p:nvPr>
        </p:nvSpPr>
        <p:spPr>
          <a:xfrm>
            <a:off x="1371600" y="4073859"/>
            <a:ext cx="6400800" cy="1110915"/>
          </a:xfrm>
        </p:spPr>
        <p:txBody>
          <a:bodyPr/>
          <a:lstStyle>
            <a:lvl1pPr marL="0" indent="0" algn="ctr">
              <a:buNone/>
              <a:defRPr>
                <a:solidFill>
                  <a:srgbClr val="004B8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subsection subtitle style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E82454-5440-1A42-B933-059D85FBE4D9}" type="slidenum">
              <a:rPr lang="en-US" smtClean="0"/>
              <a:pPr/>
              <a:t>‹#›</a:t>
            </a:fld>
            <a:endParaRPr lang="en-US"/>
          </a:p>
        </p:txBody>
      </p:sp>
      <p:sp>
        <p:nvSpPr>
          <p:cNvPr id="10" name="Oval 9"/>
          <p:cNvSpPr/>
          <p:nvPr userDrawn="1"/>
        </p:nvSpPr>
        <p:spPr>
          <a:xfrm>
            <a:off x="3524250" y="53391"/>
            <a:ext cx="2095500" cy="20955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srgbClr val="FFFFFF"/>
              </a:solidFill>
            </a:endParaRPr>
          </a:p>
        </p:txBody>
      </p:sp>
      <p:sp>
        <p:nvSpPr>
          <p:cNvPr id="11" name="Oval 10"/>
          <p:cNvSpPr/>
          <p:nvPr userDrawn="1"/>
        </p:nvSpPr>
        <p:spPr>
          <a:xfrm>
            <a:off x="3676650" y="213686"/>
            <a:ext cx="1790700" cy="1790700"/>
          </a:xfrm>
          <a:prstGeom prst="ellipse">
            <a:avLst/>
          </a:prstGeom>
          <a:solidFill>
            <a:srgbClr val="004B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srgbClr val="FFFFFF"/>
              </a:solidFill>
            </a:endParaRPr>
          </a:p>
        </p:txBody>
      </p:sp>
      <p:pic>
        <p:nvPicPr>
          <p:cNvPr id="12" name="Picture 11" descr="OSSE LOGO DIMENSIONAL WITH CLIPPING PATH CMYK.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29973" y="381000"/>
            <a:ext cx="1284055" cy="1412650"/>
          </a:xfrm>
          <a:prstGeom prst="rect">
            <a:avLst/>
          </a:prstGeom>
        </p:spPr>
      </p:pic>
    </p:spTree>
    <p:extLst>
      <p:ext uri="{BB962C8B-B14F-4D97-AF65-F5344CB8AC3E}">
        <p14:creationId xmlns:p14="http://schemas.microsoft.com/office/powerpoint/2010/main" val="35489401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grpSp>
        <p:nvGrpSpPr>
          <p:cNvPr id="7" name="Group 6"/>
          <p:cNvGrpSpPr/>
          <p:nvPr userDrawn="1"/>
        </p:nvGrpSpPr>
        <p:grpSpPr>
          <a:xfrm>
            <a:off x="190500" y="152400"/>
            <a:ext cx="8763000" cy="6486712"/>
            <a:chOff x="190500" y="152400"/>
            <a:chExt cx="8763000" cy="6486712"/>
          </a:xfrm>
          <a:solidFill>
            <a:srgbClr val="004B8D"/>
          </a:solidFill>
        </p:grpSpPr>
        <p:sp>
          <p:nvSpPr>
            <p:cNvPr id="8" name="Rounded Rectangle 7"/>
            <p:cNvSpPr/>
            <p:nvPr userDrawn="1"/>
          </p:nvSpPr>
          <p:spPr>
            <a:xfrm>
              <a:off x="190501" y="6283512"/>
              <a:ext cx="8762999" cy="355600"/>
            </a:xfrm>
            <a:prstGeom prst="roundRect">
              <a:avLst/>
            </a:prstGeom>
            <a:grpFill/>
            <a:ln>
              <a:noFill/>
            </a:ln>
            <a:effectLst/>
          </p:spPr>
          <p:style>
            <a:lnRef idx="1">
              <a:schemeClr val="accent3"/>
            </a:lnRef>
            <a:fillRef idx="3">
              <a:schemeClr val="accent3"/>
            </a:fillRef>
            <a:effectRef idx="2">
              <a:schemeClr val="accent3"/>
            </a:effectRef>
            <a:fontRef idx="minor">
              <a:schemeClr val="lt1"/>
            </a:fontRef>
          </p:style>
          <p:txBody>
            <a:bodyPr rtlCol="0" anchor="ctr"/>
            <a:lstStyle/>
            <a:p>
              <a:pPr algn="ctr" defTabSz="457200"/>
              <a:endParaRPr lang="en-US">
                <a:solidFill>
                  <a:srgbClr val="FFFFFF"/>
                </a:solidFill>
              </a:endParaRPr>
            </a:p>
          </p:txBody>
        </p:sp>
        <p:sp>
          <p:nvSpPr>
            <p:cNvPr id="9" name="Rounded Rectangle 8"/>
            <p:cNvSpPr/>
            <p:nvPr userDrawn="1"/>
          </p:nvSpPr>
          <p:spPr>
            <a:xfrm>
              <a:off x="190501" y="152400"/>
              <a:ext cx="8762999" cy="736600"/>
            </a:xfrm>
            <a:prstGeom prst="roundRect">
              <a:avLst/>
            </a:prstGeom>
            <a:grpFill/>
            <a:ln>
              <a:noFill/>
            </a:ln>
            <a:effectLst/>
          </p:spPr>
          <p:style>
            <a:lnRef idx="1">
              <a:schemeClr val="accent3"/>
            </a:lnRef>
            <a:fillRef idx="3">
              <a:schemeClr val="accent3"/>
            </a:fillRef>
            <a:effectRef idx="2">
              <a:schemeClr val="accent3"/>
            </a:effectRef>
            <a:fontRef idx="minor">
              <a:schemeClr val="lt1"/>
            </a:fontRef>
          </p:style>
          <p:txBody>
            <a:bodyPr rtlCol="0" anchor="ctr"/>
            <a:lstStyle/>
            <a:p>
              <a:pPr algn="ctr" defTabSz="457200"/>
              <a:endParaRPr lang="en-US">
                <a:solidFill>
                  <a:srgbClr val="FFFFFF"/>
                </a:solidFill>
              </a:endParaRPr>
            </a:p>
          </p:txBody>
        </p:sp>
        <p:sp>
          <p:nvSpPr>
            <p:cNvPr id="10" name="Rectangle 9"/>
            <p:cNvSpPr/>
            <p:nvPr userDrawn="1"/>
          </p:nvSpPr>
          <p:spPr>
            <a:xfrm>
              <a:off x="190500" y="609600"/>
              <a:ext cx="8763000" cy="5715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srgbClr val="FFFFFF"/>
                </a:solidFill>
              </a:endParaRPr>
            </a:p>
          </p:txBody>
        </p:sp>
      </p:grpSp>
      <p:sp>
        <p:nvSpPr>
          <p:cNvPr id="2" name="Title 1"/>
          <p:cNvSpPr>
            <a:spLocks noGrp="1"/>
          </p:cNvSpPr>
          <p:nvPr>
            <p:ph type="title"/>
          </p:nvPr>
        </p:nvSpPr>
        <p:spPr>
          <a:xfrm>
            <a:off x="722313" y="4406900"/>
            <a:ext cx="7772400" cy="1362075"/>
          </a:xfrm>
        </p:spPr>
        <p:txBody>
          <a:bodyPr anchor="t"/>
          <a:lstStyle>
            <a:lvl1pPr algn="l">
              <a:defRPr sz="4000" b="1" cap="all">
                <a:solidFill>
                  <a:srgbClr val="FFFFFF"/>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7AC14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E82454-5440-1A42-B933-059D85FBE4D9}" type="slidenum">
              <a:rPr lang="en-US" smtClean="0"/>
              <a:pPr/>
              <a:t>‹#›</a:t>
            </a:fld>
            <a:endParaRPr lang="en-US"/>
          </a:p>
        </p:txBody>
      </p:sp>
      <p:sp>
        <p:nvSpPr>
          <p:cNvPr id="11" name="Picture Placeholder 13"/>
          <p:cNvSpPr>
            <a:spLocks noGrp="1"/>
          </p:cNvSpPr>
          <p:nvPr>
            <p:ph type="pic" sz="quarter" idx="13"/>
          </p:nvPr>
        </p:nvSpPr>
        <p:spPr>
          <a:xfrm>
            <a:off x="722312" y="685800"/>
            <a:ext cx="7735887" cy="2133600"/>
          </a:xfrm>
        </p:spPr>
        <p:txBody>
          <a:bodyPr anchor="ctr"/>
          <a:lstStyle>
            <a:lvl1pPr marL="0" indent="0" algn="ctr">
              <a:buNone/>
              <a:defRPr>
                <a:solidFill>
                  <a:schemeClr val="bg1"/>
                </a:solidFill>
              </a:defRPr>
            </a:lvl1pPr>
          </a:lstStyle>
          <a:p>
            <a:endParaRPr lang="en-US"/>
          </a:p>
        </p:txBody>
      </p:sp>
    </p:spTree>
    <p:extLst>
      <p:ext uri="{BB962C8B-B14F-4D97-AF65-F5344CB8AC3E}">
        <p14:creationId xmlns:p14="http://schemas.microsoft.com/office/powerpoint/2010/main" val="505727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52A363-F3C0-4165-8309-C2C4765FA966}" type="slidenum">
              <a:rPr lang="en-US" smtClean="0"/>
              <a:t>‹#›</a:t>
            </a:fld>
            <a:endParaRPr lang="en-US"/>
          </a:p>
        </p:txBody>
      </p:sp>
    </p:spTree>
    <p:extLst>
      <p:ext uri="{BB962C8B-B14F-4D97-AF65-F5344CB8AC3E}">
        <p14:creationId xmlns:p14="http://schemas.microsoft.com/office/powerpoint/2010/main" val="1753052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52A363-F3C0-4165-8309-C2C4765FA966}" type="slidenum">
              <a:rPr lang="en-US" smtClean="0"/>
              <a:t>‹#›</a:t>
            </a:fld>
            <a:endParaRPr lang="en-US"/>
          </a:p>
        </p:txBody>
      </p:sp>
    </p:spTree>
    <p:extLst>
      <p:ext uri="{BB962C8B-B14F-4D97-AF65-F5344CB8AC3E}">
        <p14:creationId xmlns:p14="http://schemas.microsoft.com/office/powerpoint/2010/main" val="2950705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52A363-F3C0-4165-8309-C2C4765FA966}" type="slidenum">
              <a:rPr lang="en-US" smtClean="0"/>
              <a:t>‹#›</a:t>
            </a:fld>
            <a:endParaRPr lang="en-US"/>
          </a:p>
        </p:txBody>
      </p:sp>
    </p:spTree>
    <p:extLst>
      <p:ext uri="{BB962C8B-B14F-4D97-AF65-F5344CB8AC3E}">
        <p14:creationId xmlns:p14="http://schemas.microsoft.com/office/powerpoint/2010/main" val="3775506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52A363-F3C0-4165-8309-C2C4765FA966}" type="slidenum">
              <a:rPr lang="en-US" smtClean="0"/>
              <a:t>‹#›</a:t>
            </a:fld>
            <a:endParaRPr lang="en-US"/>
          </a:p>
        </p:txBody>
      </p:sp>
    </p:spTree>
    <p:extLst>
      <p:ext uri="{BB962C8B-B14F-4D97-AF65-F5344CB8AC3E}">
        <p14:creationId xmlns:p14="http://schemas.microsoft.com/office/powerpoint/2010/main" val="964072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52A363-F3C0-4165-8309-C2C4765FA966}" type="slidenum">
              <a:rPr lang="en-US" smtClean="0"/>
              <a:t>‹#›</a:t>
            </a:fld>
            <a:endParaRPr lang="en-US"/>
          </a:p>
        </p:txBody>
      </p:sp>
    </p:spTree>
    <p:extLst>
      <p:ext uri="{BB962C8B-B14F-4D97-AF65-F5344CB8AC3E}">
        <p14:creationId xmlns:p14="http://schemas.microsoft.com/office/powerpoint/2010/main" val="685744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52A363-F3C0-4165-8309-C2C4765FA966}" type="slidenum">
              <a:rPr lang="en-US" smtClean="0"/>
              <a:t>‹#›</a:t>
            </a:fld>
            <a:endParaRPr lang="en-US"/>
          </a:p>
        </p:txBody>
      </p:sp>
    </p:spTree>
    <p:extLst>
      <p:ext uri="{BB962C8B-B14F-4D97-AF65-F5344CB8AC3E}">
        <p14:creationId xmlns:p14="http://schemas.microsoft.com/office/powerpoint/2010/main" val="3645764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52A363-F3C0-4165-8309-C2C4765FA966}" type="slidenum">
              <a:rPr lang="en-US" smtClean="0"/>
              <a:t>‹#›</a:t>
            </a:fld>
            <a:endParaRPr lang="en-US"/>
          </a:p>
        </p:txBody>
      </p:sp>
    </p:spTree>
    <p:extLst>
      <p:ext uri="{BB962C8B-B14F-4D97-AF65-F5344CB8AC3E}">
        <p14:creationId xmlns:p14="http://schemas.microsoft.com/office/powerpoint/2010/main" val="33669447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52A363-F3C0-4165-8309-C2C4765FA966}" type="slidenum">
              <a:rPr lang="en-US" smtClean="0"/>
              <a:t>‹#›</a:t>
            </a:fld>
            <a:endParaRPr lang="en-US"/>
          </a:p>
        </p:txBody>
      </p:sp>
    </p:spTree>
    <p:extLst>
      <p:ext uri="{BB962C8B-B14F-4D97-AF65-F5344CB8AC3E}">
        <p14:creationId xmlns:p14="http://schemas.microsoft.com/office/powerpoint/2010/main" val="3951710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52A363-F3C0-4165-8309-C2C4765FA966}" type="slidenum">
              <a:rPr lang="en-US" smtClean="0"/>
              <a:t>‹#›</a:t>
            </a:fld>
            <a:endParaRPr lang="en-US"/>
          </a:p>
        </p:txBody>
      </p:sp>
    </p:spTree>
    <p:extLst>
      <p:ext uri="{BB962C8B-B14F-4D97-AF65-F5344CB8AC3E}">
        <p14:creationId xmlns:p14="http://schemas.microsoft.com/office/powerpoint/2010/main" val="28508779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4" r:id="rId15"/>
    <p:sldLayoutId id="2147483667" r:id="rId16"/>
    <p:sldLayoutId id="2147483668" r:id="rId17"/>
    <p:sldLayoutId id="2147483669" r:id="rId18"/>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270241" y="2849875"/>
            <a:ext cx="6144800" cy="960125"/>
          </a:xfrm>
        </p:spPr>
        <p:txBody>
          <a:bodyPr>
            <a:normAutofit lnSpcReduction="10000"/>
          </a:bodyPr>
          <a:lstStyle/>
          <a:p>
            <a:r>
              <a:rPr lang="en-US" sz="2800" dirty="0" smtClean="0"/>
              <a:t>Financial Management in the CACFP</a:t>
            </a:r>
          </a:p>
          <a:p>
            <a:r>
              <a:rPr lang="en-US" sz="2800" dirty="0" smtClean="0"/>
              <a:t>Sponsor of Centers</a:t>
            </a:r>
          </a:p>
          <a:p>
            <a:endParaRPr lang="en-US" sz="2800" dirty="0" smtClean="0"/>
          </a:p>
        </p:txBody>
      </p:sp>
    </p:spTree>
    <p:extLst>
      <p:ext uri="{BB962C8B-B14F-4D97-AF65-F5344CB8AC3E}">
        <p14:creationId xmlns:p14="http://schemas.microsoft.com/office/powerpoint/2010/main" val="18738408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lgn="l"/>
            <a:fld id="{6DA1D26A-2C4C-914B-A451-988754CC3079}" type="slidenum">
              <a:rPr lang="en-US" smtClean="0"/>
              <a:pPr algn="l"/>
              <a:t>10</a:t>
            </a:fld>
            <a:endParaRPr lang="en-US"/>
          </a:p>
        </p:txBody>
      </p:sp>
      <p:sp>
        <p:nvSpPr>
          <p:cNvPr id="3" name="Content Placeholder 2"/>
          <p:cNvSpPr>
            <a:spLocks noGrp="1"/>
          </p:cNvSpPr>
          <p:nvPr>
            <p:ph type="body" sz="quarter" idx="13"/>
          </p:nvPr>
        </p:nvSpPr>
        <p:spPr/>
        <p:txBody>
          <a:bodyPr>
            <a:normAutofit/>
          </a:bodyPr>
          <a:lstStyle/>
          <a:p>
            <a:pPr>
              <a:spcBef>
                <a:spcPts val="900"/>
              </a:spcBef>
            </a:pPr>
            <a:r>
              <a:rPr lang="en-US" dirty="0" smtClean="0"/>
              <a:t>Administrative supplies &amp; activities</a:t>
            </a:r>
          </a:p>
          <a:p>
            <a:pPr lvl="1">
              <a:spcBef>
                <a:spcPts val="900"/>
              </a:spcBef>
            </a:pPr>
            <a:endParaRPr lang="en-US" sz="1800" dirty="0" smtClean="0"/>
          </a:p>
          <a:p>
            <a:pPr lvl="1">
              <a:spcBef>
                <a:spcPts val="900"/>
              </a:spcBef>
            </a:pPr>
            <a:endParaRPr lang="en-US" dirty="0" smtClean="0"/>
          </a:p>
          <a:p>
            <a:pPr marL="914400" lvl="2" indent="0">
              <a:spcBef>
                <a:spcPts val="900"/>
              </a:spcBef>
              <a:buNone/>
            </a:pPr>
            <a:endParaRPr lang="en-US" dirty="0"/>
          </a:p>
        </p:txBody>
      </p:sp>
      <p:sp>
        <p:nvSpPr>
          <p:cNvPr id="2" name="Title 1"/>
          <p:cNvSpPr>
            <a:spLocks noGrp="1"/>
          </p:cNvSpPr>
          <p:nvPr>
            <p:ph type="title"/>
          </p:nvPr>
        </p:nvSpPr>
        <p:spPr/>
        <p:txBody>
          <a:bodyPr>
            <a:normAutofit/>
          </a:bodyPr>
          <a:lstStyle/>
          <a:p>
            <a:r>
              <a:rPr lang="en-US" dirty="0" smtClean="0"/>
              <a:t>Administrative Costs: A Closer </a:t>
            </a:r>
            <a:r>
              <a:rPr lang="en-US" dirty="0"/>
              <a:t>L</a:t>
            </a:r>
            <a:r>
              <a:rPr lang="en-US" dirty="0" smtClean="0"/>
              <a:t>ook</a:t>
            </a:r>
            <a:endParaRPr lang="en-US" dirty="0"/>
          </a:p>
        </p:txBody>
      </p:sp>
      <p:sp>
        <p:nvSpPr>
          <p:cNvPr id="7" name="Content Placeholder 2"/>
          <p:cNvSpPr txBox="1">
            <a:spLocks/>
          </p:cNvSpPr>
          <p:nvPr/>
        </p:nvSpPr>
        <p:spPr>
          <a:xfrm>
            <a:off x="609600" y="1828800"/>
            <a:ext cx="8229600" cy="3733800"/>
          </a:xfrm>
          <a:prstGeom prst="rect">
            <a:avLst/>
          </a:prstGeom>
        </p:spPr>
        <p:txBody>
          <a:bodyPr vert="horz" lIns="91440" tIns="45720" rIns="91440" bIns="45720" numCol="2"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bg1">
                    <a:lumMod val="50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bg1">
                    <a:lumMod val="50000"/>
                  </a:schemeClr>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bg1">
                    <a:lumMod val="50000"/>
                  </a:schemeClr>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bg1">
                    <a:lumMod val="50000"/>
                  </a:schemeClr>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bg1">
                    <a:lumMod val="50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spcBef>
                <a:spcPts val="900"/>
              </a:spcBef>
            </a:pPr>
            <a:r>
              <a:rPr lang="en-US" sz="8000" dirty="0" smtClean="0"/>
              <a:t>Services (accountants/storage)</a:t>
            </a:r>
          </a:p>
          <a:p>
            <a:pPr lvl="1">
              <a:spcBef>
                <a:spcPts val="900"/>
              </a:spcBef>
            </a:pPr>
            <a:r>
              <a:rPr lang="en-US" sz="8000" dirty="0" smtClean="0"/>
              <a:t>Rental and Lease Costs</a:t>
            </a:r>
          </a:p>
          <a:p>
            <a:pPr lvl="1">
              <a:spcBef>
                <a:spcPts val="900"/>
              </a:spcBef>
            </a:pPr>
            <a:r>
              <a:rPr lang="en-US" sz="8000" dirty="0" smtClean="0"/>
              <a:t>Depreciation/Use Allowance</a:t>
            </a:r>
          </a:p>
          <a:p>
            <a:pPr lvl="1">
              <a:spcBef>
                <a:spcPts val="900"/>
              </a:spcBef>
            </a:pPr>
            <a:r>
              <a:rPr lang="en-US" sz="8000" dirty="0" smtClean="0"/>
              <a:t>Equipment Costs</a:t>
            </a:r>
          </a:p>
          <a:p>
            <a:pPr lvl="1">
              <a:spcBef>
                <a:spcPts val="900"/>
              </a:spcBef>
            </a:pPr>
            <a:r>
              <a:rPr lang="en-US" sz="8000" dirty="0" smtClean="0"/>
              <a:t>Travel Costs</a:t>
            </a:r>
          </a:p>
          <a:p>
            <a:pPr lvl="1">
              <a:spcBef>
                <a:spcPts val="900"/>
              </a:spcBef>
            </a:pPr>
            <a:r>
              <a:rPr lang="en-US" sz="8000" dirty="0" smtClean="0"/>
              <a:t>Communications Costs</a:t>
            </a:r>
          </a:p>
          <a:p>
            <a:pPr lvl="1">
              <a:spcBef>
                <a:spcPts val="900"/>
              </a:spcBef>
            </a:pPr>
            <a:r>
              <a:rPr lang="en-US" sz="8000" dirty="0" smtClean="0"/>
              <a:t>Materials and Supplies</a:t>
            </a:r>
          </a:p>
          <a:p>
            <a:pPr lvl="1">
              <a:spcBef>
                <a:spcPts val="900"/>
              </a:spcBef>
            </a:pPr>
            <a:r>
              <a:rPr lang="en-US" sz="8000" dirty="0" smtClean="0"/>
              <a:t>Publication, Printing and Reproduction Costs</a:t>
            </a:r>
          </a:p>
          <a:p>
            <a:pPr lvl="1">
              <a:spcBef>
                <a:spcPts val="900"/>
              </a:spcBef>
            </a:pPr>
            <a:endParaRPr lang="en-US" sz="8000" dirty="0" smtClean="0"/>
          </a:p>
          <a:p>
            <a:pPr lvl="1">
              <a:spcBef>
                <a:spcPts val="900"/>
              </a:spcBef>
            </a:pPr>
            <a:endParaRPr lang="en-US" sz="8000" dirty="0"/>
          </a:p>
          <a:p>
            <a:pPr lvl="1">
              <a:spcBef>
                <a:spcPts val="900"/>
              </a:spcBef>
            </a:pPr>
            <a:endParaRPr lang="en-US" sz="8000" dirty="0" smtClean="0"/>
          </a:p>
          <a:p>
            <a:pPr lvl="1">
              <a:spcBef>
                <a:spcPts val="900"/>
              </a:spcBef>
            </a:pPr>
            <a:r>
              <a:rPr lang="en-US" sz="8000" dirty="0" smtClean="0"/>
              <a:t>Advertising and Public Relations Costs</a:t>
            </a:r>
          </a:p>
          <a:p>
            <a:pPr lvl="1">
              <a:spcBef>
                <a:spcPts val="900"/>
              </a:spcBef>
            </a:pPr>
            <a:r>
              <a:rPr lang="en-US" sz="8000" dirty="0" smtClean="0"/>
              <a:t>Provider training and support costs</a:t>
            </a:r>
          </a:p>
          <a:p>
            <a:pPr lvl="1">
              <a:spcBef>
                <a:spcPts val="900"/>
              </a:spcBef>
            </a:pPr>
            <a:r>
              <a:rPr lang="en-US" sz="8000" dirty="0" smtClean="0"/>
              <a:t>Meetings and Conferences</a:t>
            </a:r>
          </a:p>
          <a:p>
            <a:pPr lvl="1">
              <a:spcBef>
                <a:spcPts val="900"/>
              </a:spcBef>
            </a:pPr>
            <a:r>
              <a:rPr lang="en-US" sz="8000" dirty="0" smtClean="0"/>
              <a:t>Memberships, Subscriptions and Professional Org. Activities</a:t>
            </a:r>
          </a:p>
          <a:p>
            <a:pPr lvl="1">
              <a:spcBef>
                <a:spcPts val="900"/>
              </a:spcBef>
            </a:pPr>
            <a:r>
              <a:rPr lang="en-US" sz="8000" dirty="0" smtClean="0"/>
              <a:t>Insurance</a:t>
            </a:r>
          </a:p>
          <a:p>
            <a:pPr lvl="1">
              <a:spcBef>
                <a:spcPts val="900"/>
              </a:spcBef>
            </a:pPr>
            <a:r>
              <a:rPr lang="en-US" sz="8000" dirty="0" smtClean="0"/>
              <a:t>Purchased Services</a:t>
            </a:r>
          </a:p>
          <a:p>
            <a:pPr lvl="1">
              <a:spcBef>
                <a:spcPts val="900"/>
              </a:spcBef>
            </a:pPr>
            <a:r>
              <a:rPr lang="en-US" sz="8000" dirty="0" smtClean="0"/>
              <a:t>Facility Space and Costs</a:t>
            </a:r>
          </a:p>
          <a:p>
            <a:pPr lvl="1">
              <a:spcBef>
                <a:spcPts val="900"/>
              </a:spcBef>
            </a:pPr>
            <a:r>
              <a:rPr lang="en-US" sz="8000" dirty="0" smtClean="0"/>
              <a:t>Miscellaneous Costs</a:t>
            </a:r>
          </a:p>
          <a:p>
            <a:pPr lvl="1">
              <a:spcBef>
                <a:spcPts val="900"/>
              </a:spcBef>
            </a:pPr>
            <a:endParaRPr lang="en-US" sz="6200" dirty="0" smtClean="0"/>
          </a:p>
          <a:p>
            <a:pPr lvl="1">
              <a:spcBef>
                <a:spcPts val="900"/>
              </a:spcBef>
            </a:pPr>
            <a:endParaRPr lang="en-US" dirty="0" smtClean="0"/>
          </a:p>
          <a:p>
            <a:pPr marL="914400" lvl="2" indent="0">
              <a:spcBef>
                <a:spcPts val="900"/>
              </a:spcBef>
              <a:buFont typeface="Arial"/>
              <a:buNone/>
            </a:pPr>
            <a:endParaRPr lang="en-US" dirty="0"/>
          </a:p>
        </p:txBody>
      </p:sp>
    </p:spTree>
    <p:extLst>
      <p:ext uri="{BB962C8B-B14F-4D97-AF65-F5344CB8AC3E}">
        <p14:creationId xmlns:p14="http://schemas.microsoft.com/office/powerpoint/2010/main" val="24905636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3"/>
          </p:nvPr>
        </p:nvSpPr>
        <p:spPr/>
        <p:txBody>
          <a:bodyPr>
            <a:normAutofit/>
          </a:bodyPr>
          <a:lstStyle/>
          <a:p>
            <a:r>
              <a:rPr lang="en-US" sz="2800" dirty="0"/>
              <a:t>Allocations are needed if the cost:</a:t>
            </a:r>
          </a:p>
          <a:p>
            <a:pPr lvl="1">
              <a:spcBef>
                <a:spcPts val="1200"/>
              </a:spcBef>
            </a:pPr>
            <a:r>
              <a:rPr lang="en-US" sz="2800" dirty="0"/>
              <a:t>Benefits allowable and unallowable activities</a:t>
            </a:r>
          </a:p>
          <a:p>
            <a:pPr lvl="1">
              <a:spcBef>
                <a:spcPts val="1200"/>
              </a:spcBef>
            </a:pPr>
            <a:r>
              <a:rPr lang="en-US" sz="2800" dirty="0"/>
              <a:t>Benefits both CACFP and other program areas</a:t>
            </a:r>
          </a:p>
          <a:p>
            <a:pPr lvl="1">
              <a:spcBef>
                <a:spcPts val="1200"/>
              </a:spcBef>
            </a:pPr>
            <a:r>
              <a:rPr lang="en-US" sz="2800" dirty="0"/>
              <a:t>Benefits CACFP operations in multiple states</a:t>
            </a:r>
          </a:p>
          <a:p>
            <a:pPr>
              <a:spcBef>
                <a:spcPts val="1200"/>
              </a:spcBef>
            </a:pPr>
            <a:r>
              <a:rPr lang="en-US" sz="2800" dirty="0" smtClean="0"/>
              <a:t>Must </a:t>
            </a:r>
            <a:r>
              <a:rPr lang="en-US" sz="2800" dirty="0"/>
              <a:t>determine whether a cost is direct or indirect (overhead)</a:t>
            </a:r>
          </a:p>
          <a:p>
            <a:endParaRPr lang="en-US" sz="2800" dirty="0"/>
          </a:p>
        </p:txBody>
      </p:sp>
      <p:sp>
        <p:nvSpPr>
          <p:cNvPr id="2" name="Title 1"/>
          <p:cNvSpPr>
            <a:spLocks noGrp="1"/>
          </p:cNvSpPr>
          <p:nvPr>
            <p:ph type="title"/>
          </p:nvPr>
        </p:nvSpPr>
        <p:spPr/>
        <p:txBody>
          <a:bodyPr>
            <a:normAutofit/>
          </a:bodyPr>
          <a:lstStyle/>
          <a:p>
            <a:r>
              <a:rPr lang="en-US" dirty="0" smtClean="0"/>
              <a:t>Allocations</a:t>
            </a:r>
            <a:endParaRPr lang="en-US" dirty="0"/>
          </a:p>
        </p:txBody>
      </p:sp>
      <p:sp>
        <p:nvSpPr>
          <p:cNvPr id="4" name="Slide Number Placeholder 3"/>
          <p:cNvSpPr>
            <a:spLocks noGrp="1"/>
          </p:cNvSpPr>
          <p:nvPr>
            <p:ph type="sldNum" sz="quarter" idx="12"/>
          </p:nvPr>
        </p:nvSpPr>
        <p:spPr/>
        <p:txBody>
          <a:bodyPr/>
          <a:lstStyle/>
          <a:p>
            <a:pPr algn="l"/>
            <a:fld id="{0DD42D0F-7CFE-4B6D-B924-C0BA2BE91302}" type="slidenum">
              <a:rPr lang="en-US" smtClean="0"/>
              <a:pPr algn="l"/>
              <a:t>11</a:t>
            </a:fld>
            <a:endParaRPr lang="en-US" dirty="0"/>
          </a:p>
        </p:txBody>
      </p:sp>
    </p:spTree>
    <p:extLst>
      <p:ext uri="{BB962C8B-B14F-4D97-AF65-F5344CB8AC3E}">
        <p14:creationId xmlns:p14="http://schemas.microsoft.com/office/powerpoint/2010/main" val="38392790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3"/>
          </p:nvPr>
        </p:nvSpPr>
        <p:spPr/>
        <p:txBody>
          <a:bodyPr>
            <a:normAutofit/>
          </a:bodyPr>
          <a:lstStyle/>
          <a:p>
            <a:r>
              <a:rPr lang="en-US" sz="2400" b="1" dirty="0" smtClean="0"/>
              <a:t>Indirect cost</a:t>
            </a:r>
            <a:r>
              <a:rPr lang="en-US" sz="2400" dirty="0" smtClean="0"/>
              <a:t>: Cost of items or services that have a common purpose to support overall operations and cannot be readily assigned to a specific program or funding source </a:t>
            </a:r>
          </a:p>
          <a:p>
            <a:pPr lvl="1"/>
            <a:r>
              <a:rPr lang="en-US" sz="2400" dirty="0" smtClean="0"/>
              <a:t>Must be based </a:t>
            </a:r>
            <a:r>
              <a:rPr lang="en-US" sz="2400" dirty="0"/>
              <a:t>on plan pre-approved by the State Agency </a:t>
            </a:r>
          </a:p>
          <a:p>
            <a:pPr lvl="1"/>
            <a:r>
              <a:rPr lang="en-US" sz="2400" dirty="0" smtClean="0"/>
              <a:t>Must be approved </a:t>
            </a:r>
            <a:r>
              <a:rPr lang="en-US" sz="2400" dirty="0"/>
              <a:t>by USDA Food &amp; Nutrition Service</a:t>
            </a:r>
          </a:p>
          <a:p>
            <a:endParaRPr lang="en-US" sz="2400" dirty="0" smtClean="0"/>
          </a:p>
          <a:p>
            <a:pPr>
              <a:spcBef>
                <a:spcPts val="1800"/>
              </a:spcBef>
            </a:pPr>
            <a:r>
              <a:rPr lang="en-US" sz="2400" b="1" dirty="0" smtClean="0"/>
              <a:t>Direct cost</a:t>
            </a:r>
            <a:r>
              <a:rPr lang="en-US" sz="2400" dirty="0" smtClean="0"/>
              <a:t>: Cost of items or services that can be identified with a specific program or funding source</a:t>
            </a:r>
          </a:p>
          <a:p>
            <a:pPr lvl="1"/>
            <a:r>
              <a:rPr lang="en-US" sz="2400" dirty="0" smtClean="0"/>
              <a:t>Must be based </a:t>
            </a:r>
            <a:r>
              <a:rPr lang="en-US" sz="2400" dirty="0"/>
              <a:t>on use or benefit</a:t>
            </a:r>
          </a:p>
          <a:p>
            <a:pPr lvl="1"/>
            <a:r>
              <a:rPr lang="en-US" sz="2400" dirty="0" smtClean="0"/>
              <a:t>Must be pre-approved </a:t>
            </a:r>
            <a:r>
              <a:rPr lang="en-US" sz="2400" dirty="0"/>
              <a:t>by the State Agency </a:t>
            </a:r>
            <a:r>
              <a:rPr lang="en-US" sz="2400" b="1" dirty="0"/>
              <a:t> </a:t>
            </a:r>
          </a:p>
          <a:p>
            <a:pPr marL="457200" lvl="1" indent="0">
              <a:spcBef>
                <a:spcPts val="1800"/>
              </a:spcBef>
              <a:buNone/>
            </a:pPr>
            <a:endParaRPr lang="en-US" sz="2400" dirty="0"/>
          </a:p>
        </p:txBody>
      </p:sp>
      <p:sp>
        <p:nvSpPr>
          <p:cNvPr id="2" name="Title 1"/>
          <p:cNvSpPr>
            <a:spLocks noGrp="1"/>
          </p:cNvSpPr>
          <p:nvPr>
            <p:ph type="title"/>
          </p:nvPr>
        </p:nvSpPr>
        <p:spPr/>
        <p:txBody>
          <a:bodyPr>
            <a:normAutofit/>
          </a:bodyPr>
          <a:lstStyle/>
          <a:p>
            <a:r>
              <a:rPr lang="en-US" dirty="0" smtClean="0"/>
              <a:t>Allocations</a:t>
            </a:r>
            <a:endParaRPr lang="en-US" dirty="0"/>
          </a:p>
        </p:txBody>
      </p:sp>
      <p:sp>
        <p:nvSpPr>
          <p:cNvPr id="4" name="Slide Number Placeholder 3"/>
          <p:cNvSpPr>
            <a:spLocks noGrp="1"/>
          </p:cNvSpPr>
          <p:nvPr>
            <p:ph type="sldNum" sz="quarter" idx="12"/>
          </p:nvPr>
        </p:nvSpPr>
        <p:spPr>
          <a:xfrm>
            <a:off x="309045" y="6492875"/>
            <a:ext cx="2133600" cy="365125"/>
          </a:xfrm>
        </p:spPr>
        <p:txBody>
          <a:bodyPr/>
          <a:lstStyle/>
          <a:p>
            <a:pPr algn="l"/>
            <a:fld id="{0DD42D0F-7CFE-4B6D-B924-C0BA2BE91302}" type="slidenum">
              <a:rPr lang="en-US" smtClean="0"/>
              <a:pPr algn="l"/>
              <a:t>12</a:t>
            </a:fld>
            <a:endParaRPr lang="en-US" dirty="0"/>
          </a:p>
        </p:txBody>
      </p:sp>
    </p:spTree>
    <p:extLst>
      <p:ext uri="{BB962C8B-B14F-4D97-AF65-F5344CB8AC3E}">
        <p14:creationId xmlns:p14="http://schemas.microsoft.com/office/powerpoint/2010/main" val="30005773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lgn="l"/>
            <a:fld id="{0DD42D0F-7CFE-4B6D-B924-C0BA2BE91302}" type="slidenum">
              <a:rPr lang="en-US" smtClean="0"/>
              <a:pPr algn="l"/>
              <a:t>13</a:t>
            </a:fld>
            <a:endParaRPr lang="en-US" dirty="0"/>
          </a:p>
        </p:txBody>
      </p:sp>
      <p:sp>
        <p:nvSpPr>
          <p:cNvPr id="3" name="Text Placeholder 2"/>
          <p:cNvSpPr>
            <a:spLocks noGrp="1"/>
          </p:cNvSpPr>
          <p:nvPr>
            <p:ph type="body" sz="quarter" idx="13"/>
          </p:nvPr>
        </p:nvSpPr>
        <p:spPr>
          <a:xfrm>
            <a:off x="309045" y="990600"/>
            <a:ext cx="8525393" cy="5472395"/>
          </a:xfrm>
        </p:spPr>
        <p:txBody>
          <a:bodyPr>
            <a:noAutofit/>
          </a:bodyPr>
          <a:lstStyle/>
          <a:p>
            <a:pPr>
              <a:spcBef>
                <a:spcPts val="1800"/>
              </a:spcBef>
            </a:pPr>
            <a:r>
              <a:rPr lang="en-US" sz="2400" dirty="0"/>
              <a:t>Only the share of the wages and employer costs associated with CACFP-related labor may be paid with CACFP </a:t>
            </a:r>
            <a:r>
              <a:rPr lang="en-US" sz="2400" dirty="0" smtClean="0"/>
              <a:t>funds</a:t>
            </a:r>
          </a:p>
          <a:p>
            <a:r>
              <a:rPr lang="en-US" sz="2400" u="sng" dirty="0" smtClean="0"/>
              <a:t>Time </a:t>
            </a:r>
            <a:r>
              <a:rPr lang="en-US" sz="2400" u="sng" dirty="0"/>
              <a:t>distribution reports</a:t>
            </a:r>
            <a:r>
              <a:rPr lang="en-US" sz="2400" dirty="0"/>
              <a:t> are required if </a:t>
            </a:r>
          </a:p>
          <a:p>
            <a:pPr lvl="1"/>
            <a:r>
              <a:rPr lang="en-US" sz="2400" dirty="0"/>
              <a:t>An allocation is required </a:t>
            </a:r>
            <a:r>
              <a:rPr lang="en-US" sz="2400" b="1" u="sng" dirty="0"/>
              <a:t>and</a:t>
            </a:r>
            <a:r>
              <a:rPr lang="en-US" sz="2400" dirty="0"/>
              <a:t> </a:t>
            </a:r>
          </a:p>
          <a:p>
            <a:pPr lvl="1"/>
            <a:r>
              <a:rPr lang="en-US" sz="2400" dirty="0"/>
              <a:t>CACFP reimbursements will be used to pay for all or part of the employee’s allowable wages or benefits</a:t>
            </a:r>
            <a:r>
              <a:rPr lang="en-US" sz="2400" dirty="0" smtClean="0"/>
              <a:t>.</a:t>
            </a:r>
          </a:p>
          <a:p>
            <a:pPr lvl="1"/>
            <a:r>
              <a:rPr lang="en-US" sz="2400" dirty="0" smtClean="0"/>
              <a:t>Semi Annual Certification (employees who spend 100% of time on CACFP duties)</a:t>
            </a:r>
          </a:p>
          <a:p>
            <a:pPr marL="457200" lvl="1" indent="0">
              <a:buNone/>
            </a:pPr>
            <a:endParaRPr lang="en-US" sz="2400" dirty="0"/>
          </a:p>
          <a:p>
            <a:pPr marL="0" indent="0">
              <a:buNone/>
            </a:pPr>
            <a:r>
              <a:rPr lang="en-US" sz="2400" dirty="0"/>
              <a:t>Labor Worksheet</a:t>
            </a:r>
          </a:p>
          <a:p>
            <a:r>
              <a:rPr lang="en-US" sz="2400" dirty="0"/>
              <a:t>Required if paying staff with CACFP funds</a:t>
            </a:r>
          </a:p>
          <a:p>
            <a:r>
              <a:rPr lang="en-US" sz="2400" dirty="0"/>
              <a:t>Must include all employees paid from CACFP</a:t>
            </a:r>
          </a:p>
          <a:p>
            <a:r>
              <a:rPr lang="en-US" sz="2400" dirty="0"/>
              <a:t>Must </a:t>
            </a:r>
            <a:r>
              <a:rPr lang="en-US" sz="2400" dirty="0" smtClean="0"/>
              <a:t>reflect </a:t>
            </a:r>
            <a:r>
              <a:rPr lang="en-US" sz="2400" dirty="0"/>
              <a:t>realistic hours </a:t>
            </a:r>
            <a:r>
              <a:rPr lang="en-US" sz="2400" b="1" i="1" dirty="0"/>
              <a:t>per week</a:t>
            </a:r>
            <a:r>
              <a:rPr lang="en-US" sz="2400" dirty="0"/>
              <a:t> on CACFP duties</a:t>
            </a:r>
            <a:endParaRPr lang="en-US" sz="2400" b="1" i="1" dirty="0"/>
          </a:p>
          <a:p>
            <a:pPr marL="0" indent="0">
              <a:buNone/>
            </a:pPr>
            <a:endParaRPr lang="en-US" sz="2400" dirty="0" smtClean="0"/>
          </a:p>
        </p:txBody>
      </p:sp>
      <p:sp>
        <p:nvSpPr>
          <p:cNvPr id="4" name="Title 3"/>
          <p:cNvSpPr>
            <a:spLocks noGrp="1"/>
          </p:cNvSpPr>
          <p:nvPr>
            <p:ph type="title"/>
          </p:nvPr>
        </p:nvSpPr>
        <p:spPr>
          <a:xfrm>
            <a:off x="1000335" y="113245"/>
            <a:ext cx="3408177" cy="646331"/>
          </a:xfrm>
        </p:spPr>
        <p:txBody>
          <a:bodyPr/>
          <a:lstStyle/>
          <a:p>
            <a:r>
              <a:rPr lang="en-US" dirty="0" smtClean="0"/>
              <a:t>Labor Allocations</a:t>
            </a:r>
            <a:endParaRPr lang="en-US" dirty="0"/>
          </a:p>
        </p:txBody>
      </p:sp>
    </p:spTree>
    <p:extLst>
      <p:ext uri="{BB962C8B-B14F-4D97-AF65-F5344CB8AC3E}">
        <p14:creationId xmlns:p14="http://schemas.microsoft.com/office/powerpoint/2010/main" val="19595103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lgn="l"/>
            <a:fld id="{0DD42D0F-7CFE-4B6D-B924-C0BA2BE91302}" type="slidenum">
              <a:rPr lang="en-US" smtClean="0"/>
              <a:pPr algn="l"/>
              <a:t>14</a:t>
            </a:fld>
            <a:endParaRPr lang="en-US" dirty="0"/>
          </a:p>
        </p:txBody>
      </p:sp>
      <p:sp>
        <p:nvSpPr>
          <p:cNvPr id="3" name="Text Placeholder 2"/>
          <p:cNvSpPr>
            <a:spLocks noGrp="1"/>
          </p:cNvSpPr>
          <p:nvPr>
            <p:ph type="body" sz="quarter" idx="13"/>
          </p:nvPr>
        </p:nvSpPr>
        <p:spPr/>
        <p:txBody>
          <a:bodyPr/>
          <a:lstStyle/>
          <a:p>
            <a:r>
              <a:rPr lang="en-US" sz="2800" dirty="0"/>
              <a:t>Time distribution reports must be:</a:t>
            </a:r>
          </a:p>
          <a:p>
            <a:pPr lvl="1"/>
            <a:r>
              <a:rPr lang="en-US" sz="2800" dirty="0"/>
              <a:t>Done by the employee</a:t>
            </a:r>
          </a:p>
          <a:p>
            <a:pPr lvl="1"/>
            <a:r>
              <a:rPr lang="en-US" sz="2800" dirty="0"/>
              <a:t>Complete</a:t>
            </a:r>
          </a:p>
          <a:p>
            <a:pPr lvl="2"/>
            <a:r>
              <a:rPr lang="en-US" sz="2800" dirty="0"/>
              <a:t>Account for all activity (not just CACFP labor)</a:t>
            </a:r>
          </a:p>
          <a:p>
            <a:pPr lvl="1"/>
            <a:r>
              <a:rPr lang="en-US" sz="2800" dirty="0"/>
              <a:t>Filled out after the fact </a:t>
            </a:r>
          </a:p>
          <a:p>
            <a:pPr lvl="2"/>
            <a:r>
              <a:rPr lang="en-US" sz="2800" dirty="0"/>
              <a:t>Show actual time spent on various duties</a:t>
            </a:r>
          </a:p>
          <a:p>
            <a:pPr lvl="1"/>
            <a:r>
              <a:rPr lang="en-US" sz="2800" dirty="0"/>
              <a:t>Prepared at least monthly</a:t>
            </a:r>
          </a:p>
          <a:p>
            <a:pPr lvl="1"/>
            <a:r>
              <a:rPr lang="en-US" sz="2800" dirty="0"/>
              <a:t>Signed by the employee</a:t>
            </a:r>
          </a:p>
          <a:p>
            <a:pPr lvl="1"/>
            <a:r>
              <a:rPr lang="en-US" sz="2800" dirty="0"/>
              <a:t>Signed by the employee’s supervisor</a:t>
            </a:r>
          </a:p>
          <a:p>
            <a:pPr lvl="1"/>
            <a:endParaRPr lang="en-US" dirty="0"/>
          </a:p>
          <a:p>
            <a:endParaRPr lang="en-US" dirty="0"/>
          </a:p>
        </p:txBody>
      </p:sp>
      <p:sp>
        <p:nvSpPr>
          <p:cNvPr id="4" name="Title 3"/>
          <p:cNvSpPr>
            <a:spLocks noGrp="1"/>
          </p:cNvSpPr>
          <p:nvPr>
            <p:ph type="title"/>
          </p:nvPr>
        </p:nvSpPr>
        <p:spPr>
          <a:xfrm>
            <a:off x="1000335" y="113245"/>
            <a:ext cx="3408177" cy="646331"/>
          </a:xfrm>
        </p:spPr>
        <p:txBody>
          <a:bodyPr/>
          <a:lstStyle/>
          <a:p>
            <a:r>
              <a:rPr lang="en-US" dirty="0" smtClean="0"/>
              <a:t>Labor Allocations</a:t>
            </a:r>
            <a:endParaRPr lang="en-US" dirty="0"/>
          </a:p>
        </p:txBody>
      </p:sp>
    </p:spTree>
    <p:extLst>
      <p:ext uri="{BB962C8B-B14F-4D97-AF65-F5344CB8AC3E}">
        <p14:creationId xmlns:p14="http://schemas.microsoft.com/office/powerpoint/2010/main" val="10864985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lgn="l"/>
            <a:fld id="{0DD42D0F-7CFE-4B6D-B924-C0BA2BE91302}" type="slidenum">
              <a:rPr lang="en-US" smtClean="0"/>
              <a:pPr algn="l"/>
              <a:t>15</a:t>
            </a:fld>
            <a:endParaRPr lang="en-US" dirty="0"/>
          </a:p>
        </p:txBody>
      </p:sp>
      <p:sp>
        <p:nvSpPr>
          <p:cNvPr id="3" name="Text Placeholder 2"/>
          <p:cNvSpPr>
            <a:spLocks noGrp="1"/>
          </p:cNvSpPr>
          <p:nvPr>
            <p:ph type="body" sz="quarter" idx="13"/>
          </p:nvPr>
        </p:nvSpPr>
        <p:spPr>
          <a:xfrm>
            <a:off x="309045" y="914400"/>
            <a:ext cx="8525393" cy="5548595"/>
          </a:xfrm>
        </p:spPr>
        <p:txBody>
          <a:bodyPr>
            <a:normAutofit fontScale="47500" lnSpcReduction="20000"/>
          </a:bodyPr>
          <a:lstStyle/>
          <a:p>
            <a:r>
              <a:rPr lang="en-US" sz="5100" dirty="0" smtClean="0"/>
              <a:t>The </a:t>
            </a:r>
            <a:r>
              <a:rPr lang="en-US" sz="5100" dirty="0"/>
              <a:t>Budget Narrative is the justification of ‘how’ and/or ‘why’ a line item helps to meet the program </a:t>
            </a:r>
            <a:r>
              <a:rPr lang="en-US" sz="5100" dirty="0" smtClean="0"/>
              <a:t>deliverables</a:t>
            </a:r>
          </a:p>
          <a:p>
            <a:pPr marL="0" indent="0">
              <a:buNone/>
            </a:pPr>
            <a:endParaRPr lang="en-US" sz="5100" dirty="0"/>
          </a:p>
          <a:p>
            <a:r>
              <a:rPr lang="en-US" sz="5100" dirty="0"/>
              <a:t>The </a:t>
            </a:r>
            <a:r>
              <a:rPr lang="en-US" sz="5100" b="1" dirty="0"/>
              <a:t>narrative</a:t>
            </a:r>
            <a:r>
              <a:rPr lang="en-US" sz="5100" dirty="0"/>
              <a:t> serves two purposes: it explains how the costs were estimated and it justifies the need for the </a:t>
            </a:r>
            <a:r>
              <a:rPr lang="en-US" sz="5100" dirty="0" smtClean="0"/>
              <a:t>costs.</a:t>
            </a:r>
          </a:p>
          <a:p>
            <a:endParaRPr lang="en-US" sz="5100" dirty="0"/>
          </a:p>
          <a:p>
            <a:r>
              <a:rPr lang="en-US" sz="5100" dirty="0" smtClean="0"/>
              <a:t>Example</a:t>
            </a:r>
          </a:p>
          <a:p>
            <a:pPr lvl="1"/>
            <a:r>
              <a:rPr lang="en-US" sz="5100" dirty="0" smtClean="0"/>
              <a:t>Food Service Labor:</a:t>
            </a:r>
            <a:endParaRPr lang="en-US" sz="5100" dirty="0"/>
          </a:p>
          <a:p>
            <a:pPr lvl="2"/>
            <a:r>
              <a:rPr lang="en-US" sz="5100" dirty="0" smtClean="0"/>
              <a:t>Center Director- Currently oversees the CACFP program at the center and will spend 20 hours per week on CACFP duties which include submitting claims for CACFP reimbursements, validating meal counts and attendance and supervising and training staff with CACFP duties. This individual earns $16.00 per hour, works total of 1020 hours per year, annual CACFP related salary: $16,320.00</a:t>
            </a:r>
          </a:p>
          <a:p>
            <a:pPr lvl="1"/>
            <a:endParaRPr lang="en-US" dirty="0"/>
          </a:p>
          <a:p>
            <a:pPr marL="0" indent="0">
              <a:buNone/>
            </a:pPr>
            <a:r>
              <a:rPr lang="en-US" dirty="0"/>
              <a:t> </a:t>
            </a:r>
          </a:p>
          <a:p>
            <a:pPr marL="0" indent="0">
              <a:buNone/>
            </a:pPr>
            <a:endParaRPr lang="en-US" dirty="0"/>
          </a:p>
        </p:txBody>
      </p:sp>
      <p:sp>
        <p:nvSpPr>
          <p:cNvPr id="4" name="Title 3"/>
          <p:cNvSpPr>
            <a:spLocks noGrp="1"/>
          </p:cNvSpPr>
          <p:nvPr>
            <p:ph type="title"/>
          </p:nvPr>
        </p:nvSpPr>
        <p:spPr>
          <a:xfrm>
            <a:off x="1000335" y="113245"/>
            <a:ext cx="3359638" cy="646331"/>
          </a:xfrm>
        </p:spPr>
        <p:txBody>
          <a:bodyPr/>
          <a:lstStyle/>
          <a:p>
            <a:r>
              <a:rPr lang="en-US" dirty="0" smtClean="0"/>
              <a:t>Budget Narrative</a:t>
            </a:r>
            <a:endParaRPr lang="en-US" dirty="0"/>
          </a:p>
        </p:txBody>
      </p:sp>
    </p:spTree>
    <p:extLst>
      <p:ext uri="{BB962C8B-B14F-4D97-AF65-F5344CB8AC3E}">
        <p14:creationId xmlns:p14="http://schemas.microsoft.com/office/powerpoint/2010/main" val="12197374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429000" y="3200400"/>
            <a:ext cx="5334000" cy="798207"/>
          </a:xfrm>
        </p:spPr>
        <p:txBody>
          <a:bodyPr>
            <a:normAutofit fontScale="85000" lnSpcReduction="10000"/>
          </a:bodyPr>
          <a:lstStyle/>
          <a:p>
            <a:r>
              <a:rPr lang="en-US" dirty="0" smtClean="0"/>
              <a:t>Documentation and Tracking</a:t>
            </a:r>
            <a:endParaRPr lang="en-US" dirty="0"/>
          </a:p>
        </p:txBody>
      </p:sp>
    </p:spTree>
    <p:extLst>
      <p:ext uri="{BB962C8B-B14F-4D97-AF65-F5344CB8AC3E}">
        <p14:creationId xmlns:p14="http://schemas.microsoft.com/office/powerpoint/2010/main" val="9784107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3"/>
          </p:nvPr>
        </p:nvSpPr>
        <p:spPr>
          <a:xfrm>
            <a:off x="309045" y="1143000"/>
            <a:ext cx="8525393" cy="5004937"/>
          </a:xfrm>
        </p:spPr>
        <p:txBody>
          <a:bodyPr>
            <a:normAutofit lnSpcReduction="10000"/>
          </a:bodyPr>
          <a:lstStyle/>
          <a:p>
            <a:r>
              <a:rPr lang="en-US" sz="2800" dirty="0" smtClean="0"/>
              <a:t>Procurement documents and contracts</a:t>
            </a:r>
          </a:p>
          <a:p>
            <a:r>
              <a:rPr lang="en-US" sz="2800" dirty="0" smtClean="0"/>
              <a:t>Itemized receipts and invoices</a:t>
            </a:r>
          </a:p>
          <a:p>
            <a:pPr lvl="1"/>
            <a:r>
              <a:rPr lang="en-US" sz="2800" dirty="0" smtClean="0"/>
              <a:t>Delivery </a:t>
            </a:r>
            <a:r>
              <a:rPr lang="en-US" sz="2800" dirty="0"/>
              <a:t>slips</a:t>
            </a:r>
          </a:p>
          <a:p>
            <a:r>
              <a:rPr lang="en-US" sz="2800" dirty="0" smtClean="0"/>
              <a:t>Labor costs:</a:t>
            </a:r>
          </a:p>
          <a:p>
            <a:pPr lvl="1"/>
            <a:r>
              <a:rPr lang="en-US" sz="2800" dirty="0" smtClean="0"/>
              <a:t>Payroll records</a:t>
            </a:r>
          </a:p>
          <a:p>
            <a:pPr lvl="1"/>
            <a:r>
              <a:rPr lang="en-US" sz="2800" dirty="0" smtClean="0"/>
              <a:t>Time distribution reports </a:t>
            </a:r>
            <a:r>
              <a:rPr lang="en-US" sz="2800" i="1" dirty="0" smtClean="0"/>
              <a:t>(if needed)</a:t>
            </a:r>
          </a:p>
          <a:p>
            <a:r>
              <a:rPr lang="en-US" sz="2800" dirty="0" smtClean="0"/>
              <a:t>Documentation to support allocations, such as:</a:t>
            </a:r>
          </a:p>
          <a:p>
            <a:pPr lvl="1"/>
            <a:r>
              <a:rPr lang="en-US" sz="2800" dirty="0" smtClean="0"/>
              <a:t>Mileage logs for gasoline</a:t>
            </a:r>
          </a:p>
          <a:p>
            <a:pPr lvl="1"/>
            <a:r>
              <a:rPr lang="en-US" sz="2800" dirty="0" smtClean="0"/>
              <a:t>Floor plan and lease/mortgage documents for building space</a:t>
            </a:r>
          </a:p>
          <a:p>
            <a:endParaRPr lang="en-US" dirty="0"/>
          </a:p>
        </p:txBody>
      </p:sp>
      <p:sp>
        <p:nvSpPr>
          <p:cNvPr id="2" name="Title 1"/>
          <p:cNvSpPr>
            <a:spLocks noGrp="1"/>
          </p:cNvSpPr>
          <p:nvPr>
            <p:ph type="title"/>
          </p:nvPr>
        </p:nvSpPr>
        <p:spPr/>
        <p:txBody>
          <a:bodyPr>
            <a:normAutofit/>
          </a:bodyPr>
          <a:lstStyle/>
          <a:p>
            <a:r>
              <a:rPr lang="en-US" dirty="0" smtClean="0"/>
              <a:t>Documentation</a:t>
            </a:r>
            <a:endParaRPr lang="en-US" dirty="0"/>
          </a:p>
        </p:txBody>
      </p:sp>
      <p:sp>
        <p:nvSpPr>
          <p:cNvPr id="4" name="Slide Number Placeholder 3"/>
          <p:cNvSpPr>
            <a:spLocks noGrp="1"/>
          </p:cNvSpPr>
          <p:nvPr>
            <p:ph type="sldNum" sz="quarter" idx="12"/>
          </p:nvPr>
        </p:nvSpPr>
        <p:spPr/>
        <p:txBody>
          <a:bodyPr/>
          <a:lstStyle/>
          <a:p>
            <a:pPr algn="l"/>
            <a:fld id="{0DD42D0F-7CFE-4B6D-B924-C0BA2BE91302}" type="slidenum">
              <a:rPr lang="en-US" smtClean="0"/>
              <a:pPr algn="l"/>
              <a:t>17</a:t>
            </a:fld>
            <a:endParaRPr lang="en-US" dirty="0"/>
          </a:p>
        </p:txBody>
      </p:sp>
    </p:spTree>
    <p:extLst>
      <p:ext uri="{BB962C8B-B14F-4D97-AF65-F5344CB8AC3E}">
        <p14:creationId xmlns:p14="http://schemas.microsoft.com/office/powerpoint/2010/main" val="10746504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152400" y="914400"/>
            <a:ext cx="8830193" cy="7537837"/>
          </a:xfrm>
        </p:spPr>
        <p:txBody>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p:txBody>
      </p:sp>
      <p:sp>
        <p:nvSpPr>
          <p:cNvPr id="3" name="Title 2"/>
          <p:cNvSpPr>
            <a:spLocks noGrp="1"/>
          </p:cNvSpPr>
          <p:nvPr>
            <p:ph type="title"/>
          </p:nvPr>
        </p:nvSpPr>
        <p:spPr>
          <a:xfrm>
            <a:off x="1000335" y="113245"/>
            <a:ext cx="6453433" cy="646331"/>
          </a:xfrm>
        </p:spPr>
        <p:txBody>
          <a:bodyPr/>
          <a:lstStyle/>
          <a:p>
            <a:r>
              <a:rPr lang="en-US" dirty="0" smtClean="0"/>
              <a:t>Financial Management Resources</a:t>
            </a:r>
            <a:endParaRPr lang="en-US"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349" y="990601"/>
            <a:ext cx="7881372" cy="4953000"/>
          </a:xfrm>
          <a:prstGeom prst="rect">
            <a:avLst/>
          </a:prstGeom>
        </p:spPr>
      </p:pic>
      <p:sp>
        <p:nvSpPr>
          <p:cNvPr id="4" name="Slide Number Placeholder 3"/>
          <p:cNvSpPr>
            <a:spLocks noGrp="1"/>
          </p:cNvSpPr>
          <p:nvPr>
            <p:ph type="sldNum" sz="quarter" idx="12"/>
          </p:nvPr>
        </p:nvSpPr>
        <p:spPr/>
        <p:txBody>
          <a:bodyPr/>
          <a:lstStyle/>
          <a:p>
            <a:pPr algn="l"/>
            <a:fld id="{0DD42D0F-7CFE-4B6D-B924-C0BA2BE91302}" type="slidenum">
              <a:rPr lang="en-US" smtClean="0"/>
              <a:pPr algn="l"/>
              <a:t>18</a:t>
            </a:fld>
            <a:endParaRPr lang="en-US" dirty="0"/>
          </a:p>
        </p:txBody>
      </p:sp>
    </p:spTree>
    <p:extLst>
      <p:ext uri="{BB962C8B-B14F-4D97-AF65-F5344CB8AC3E}">
        <p14:creationId xmlns:p14="http://schemas.microsoft.com/office/powerpoint/2010/main" val="38052559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309045" y="1124700"/>
            <a:ext cx="8834955" cy="5733300"/>
          </a:xfrm>
        </p:spPr>
        <p:txBody>
          <a:bodyPr>
            <a:normAutofit/>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p:txBody>
      </p:sp>
      <p:sp>
        <p:nvSpPr>
          <p:cNvPr id="3" name="Title 2"/>
          <p:cNvSpPr>
            <a:spLocks noGrp="1"/>
          </p:cNvSpPr>
          <p:nvPr>
            <p:ph type="title"/>
          </p:nvPr>
        </p:nvSpPr>
        <p:spPr>
          <a:xfrm>
            <a:off x="1000335" y="113245"/>
            <a:ext cx="6453433" cy="646331"/>
          </a:xfrm>
        </p:spPr>
        <p:txBody>
          <a:bodyPr/>
          <a:lstStyle/>
          <a:p>
            <a:r>
              <a:rPr lang="en-US" dirty="0" smtClean="0"/>
              <a:t>Financial Management Resources</a:t>
            </a:r>
            <a:endParaRPr lang="en-US" dirty="0"/>
          </a:p>
        </p:txBody>
      </p:sp>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3424" t="7683" r="29432"/>
          <a:stretch/>
        </p:blipFill>
        <p:spPr bwMode="auto">
          <a:xfrm>
            <a:off x="2567412" y="990600"/>
            <a:ext cx="3773342" cy="487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Slide Number Placeholder 4"/>
          <p:cNvSpPr>
            <a:spLocks noGrp="1"/>
          </p:cNvSpPr>
          <p:nvPr>
            <p:ph type="sldNum" sz="quarter" idx="12"/>
          </p:nvPr>
        </p:nvSpPr>
        <p:spPr/>
        <p:txBody>
          <a:bodyPr/>
          <a:lstStyle/>
          <a:p>
            <a:pPr algn="l"/>
            <a:fld id="{0DD42D0F-7CFE-4B6D-B924-C0BA2BE91302}" type="slidenum">
              <a:rPr lang="en-US" smtClean="0"/>
              <a:pPr algn="l"/>
              <a:t>19</a:t>
            </a:fld>
            <a:endParaRPr lang="en-US" dirty="0"/>
          </a:p>
        </p:txBody>
      </p:sp>
    </p:spTree>
    <p:extLst>
      <p:ext uri="{BB962C8B-B14F-4D97-AF65-F5344CB8AC3E}">
        <p14:creationId xmlns:p14="http://schemas.microsoft.com/office/powerpoint/2010/main" val="39459351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5"/>
          <p:cNvSpPr>
            <a:spLocks noGrp="1"/>
          </p:cNvSpPr>
          <p:nvPr>
            <p:ph type="title"/>
          </p:nvPr>
        </p:nvSpPr>
        <p:spPr/>
        <p:txBody>
          <a:bodyPr/>
          <a:lstStyle/>
          <a:p>
            <a:r>
              <a:rPr lang="en-US" dirty="0" smtClean="0"/>
              <a:t>Agenda</a:t>
            </a:r>
            <a:endParaRPr lang="en-US" dirty="0"/>
          </a:p>
        </p:txBody>
      </p:sp>
      <p:sp>
        <p:nvSpPr>
          <p:cNvPr id="3" name="Slide Number Placeholder 2"/>
          <p:cNvSpPr>
            <a:spLocks noGrp="1"/>
          </p:cNvSpPr>
          <p:nvPr>
            <p:ph type="sldNum" sz="quarter" idx="12"/>
          </p:nvPr>
        </p:nvSpPr>
        <p:spPr/>
        <p:txBody>
          <a:bodyPr/>
          <a:lstStyle/>
          <a:p>
            <a:pPr algn="l"/>
            <a:fld id="{0DD42D0F-7CFE-4B6D-B924-C0BA2BE91302}" type="slidenum">
              <a:rPr lang="en-US" smtClean="0"/>
              <a:pPr algn="l"/>
              <a:t>2</a:t>
            </a:fld>
            <a:endParaRPr lang="en-US" dirty="0"/>
          </a:p>
        </p:txBody>
      </p:sp>
      <p:sp>
        <p:nvSpPr>
          <p:cNvPr id="4" name="Text Placeholder 3"/>
          <p:cNvSpPr>
            <a:spLocks noGrp="1"/>
          </p:cNvSpPr>
          <p:nvPr>
            <p:ph type="body" sz="quarter" idx="14"/>
          </p:nvPr>
        </p:nvSpPr>
        <p:spPr/>
        <p:txBody>
          <a:bodyPr/>
          <a:lstStyle/>
          <a:p>
            <a:r>
              <a:rPr lang="en-US" dirty="0" smtClean="0"/>
              <a:t>Performance Standards</a:t>
            </a:r>
          </a:p>
          <a:p>
            <a:pPr marL="0" indent="0">
              <a:buNone/>
            </a:pPr>
            <a:endParaRPr lang="en-US" dirty="0" smtClean="0"/>
          </a:p>
          <a:p>
            <a:r>
              <a:rPr lang="en-US" dirty="0" smtClean="0"/>
              <a:t>Budget</a:t>
            </a:r>
          </a:p>
          <a:p>
            <a:pPr marL="0" indent="0">
              <a:buNone/>
            </a:pPr>
            <a:endParaRPr lang="en-US" dirty="0" smtClean="0"/>
          </a:p>
          <a:p>
            <a:r>
              <a:rPr lang="en-US" dirty="0" smtClean="0"/>
              <a:t>Allowable vs. Unallowable Cost</a:t>
            </a:r>
          </a:p>
          <a:p>
            <a:pPr marL="0" indent="0">
              <a:buNone/>
            </a:pPr>
            <a:endParaRPr lang="en-US" dirty="0" smtClean="0"/>
          </a:p>
          <a:p>
            <a:r>
              <a:rPr lang="en-US" dirty="0" smtClean="0"/>
              <a:t>Maintain Financial Documentation</a:t>
            </a:r>
          </a:p>
          <a:p>
            <a:endParaRPr lang="en-US" dirty="0" smtClean="0"/>
          </a:p>
          <a:p>
            <a:endParaRPr lang="en-US" sz="2800" dirty="0" smtClean="0"/>
          </a:p>
        </p:txBody>
      </p:sp>
    </p:spTree>
    <p:extLst>
      <p:ext uri="{BB962C8B-B14F-4D97-AF65-F5344CB8AC3E}">
        <p14:creationId xmlns:p14="http://schemas.microsoft.com/office/powerpoint/2010/main" val="29766624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429000" y="3200400"/>
            <a:ext cx="5132387" cy="645807"/>
          </a:xfrm>
        </p:spPr>
        <p:txBody>
          <a:bodyPr>
            <a:normAutofit lnSpcReduction="10000"/>
          </a:bodyPr>
          <a:lstStyle/>
          <a:p>
            <a:r>
              <a:rPr lang="en-US" dirty="0" smtClean="0"/>
              <a:t>Thank you</a:t>
            </a:r>
            <a:endParaRPr lang="en-US" dirty="0"/>
          </a:p>
        </p:txBody>
      </p:sp>
    </p:spTree>
    <p:extLst>
      <p:ext uri="{BB962C8B-B14F-4D97-AF65-F5344CB8AC3E}">
        <p14:creationId xmlns:p14="http://schemas.microsoft.com/office/powerpoint/2010/main" val="25502801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lgn="l"/>
            <a:fld id="{0DD42D0F-7CFE-4B6D-B924-C0BA2BE91302}" type="slidenum">
              <a:rPr lang="en-US" smtClean="0"/>
              <a:pPr algn="l"/>
              <a:t>3</a:t>
            </a:fld>
            <a:endParaRPr lang="en-US" dirty="0"/>
          </a:p>
        </p:txBody>
      </p:sp>
      <p:sp>
        <p:nvSpPr>
          <p:cNvPr id="4" name="Text Placeholder 3"/>
          <p:cNvSpPr>
            <a:spLocks noGrp="1"/>
          </p:cNvSpPr>
          <p:nvPr>
            <p:ph type="body" sz="quarter" idx="16"/>
          </p:nvPr>
        </p:nvSpPr>
        <p:spPr/>
        <p:txBody>
          <a:bodyPr/>
          <a:lstStyle/>
          <a:p>
            <a:r>
              <a:rPr lang="en-US" dirty="0" smtClean="0"/>
              <a:t>Adequate resources to operate the CACFP without interruption as well as financial tracking</a:t>
            </a:r>
          </a:p>
        </p:txBody>
      </p:sp>
      <p:sp>
        <p:nvSpPr>
          <p:cNvPr id="6" name="Text Placeholder 5"/>
          <p:cNvSpPr>
            <a:spLocks noGrp="1"/>
          </p:cNvSpPr>
          <p:nvPr>
            <p:ph type="body" sz="quarter" idx="19"/>
          </p:nvPr>
        </p:nvSpPr>
        <p:spPr/>
        <p:txBody>
          <a:bodyPr/>
          <a:lstStyle/>
          <a:p>
            <a:r>
              <a:rPr lang="en-US" dirty="0" smtClean="0"/>
              <a:t>Financial Viability and Management</a:t>
            </a:r>
            <a:endParaRPr lang="en-US" dirty="0"/>
          </a:p>
        </p:txBody>
      </p:sp>
      <p:sp>
        <p:nvSpPr>
          <p:cNvPr id="8" name="Text Placeholder 7"/>
          <p:cNvSpPr>
            <a:spLocks noGrp="1"/>
          </p:cNvSpPr>
          <p:nvPr>
            <p:ph type="body" sz="quarter" idx="20"/>
          </p:nvPr>
        </p:nvSpPr>
        <p:spPr/>
        <p:txBody>
          <a:bodyPr/>
          <a:lstStyle/>
          <a:p>
            <a:r>
              <a:rPr lang="en-US" dirty="0" smtClean="0"/>
              <a:t>Administrative Capability </a:t>
            </a:r>
            <a:endParaRPr lang="en-US" dirty="0"/>
          </a:p>
        </p:txBody>
      </p:sp>
      <p:sp>
        <p:nvSpPr>
          <p:cNvPr id="9" name="Text Placeholder 8"/>
          <p:cNvSpPr>
            <a:spLocks noGrp="1"/>
          </p:cNvSpPr>
          <p:nvPr>
            <p:ph type="body" sz="quarter" idx="21"/>
          </p:nvPr>
        </p:nvSpPr>
        <p:spPr/>
        <p:txBody>
          <a:bodyPr/>
          <a:lstStyle/>
          <a:p>
            <a:r>
              <a:rPr lang="en-US" dirty="0" smtClean="0"/>
              <a:t>Program Accountability</a:t>
            </a:r>
            <a:endParaRPr lang="en-US" dirty="0"/>
          </a:p>
        </p:txBody>
      </p:sp>
      <p:sp>
        <p:nvSpPr>
          <p:cNvPr id="7" name="Title 5"/>
          <p:cNvSpPr>
            <a:spLocks noGrp="1"/>
          </p:cNvSpPr>
          <p:nvPr>
            <p:ph type="title"/>
          </p:nvPr>
        </p:nvSpPr>
        <p:spPr>
          <a:xfrm>
            <a:off x="948255" y="105064"/>
            <a:ext cx="4563685" cy="646331"/>
          </a:xfrm>
        </p:spPr>
        <p:txBody>
          <a:bodyPr/>
          <a:lstStyle/>
          <a:p>
            <a:r>
              <a:rPr lang="en-US" dirty="0" smtClean="0"/>
              <a:t>Performance Standards</a:t>
            </a:r>
            <a:endParaRPr lang="en-US" dirty="0"/>
          </a:p>
        </p:txBody>
      </p:sp>
      <p:sp>
        <p:nvSpPr>
          <p:cNvPr id="10" name="Text Placeholder 9"/>
          <p:cNvSpPr>
            <a:spLocks noGrp="1"/>
          </p:cNvSpPr>
          <p:nvPr>
            <p:ph type="body" sz="quarter" idx="22"/>
          </p:nvPr>
        </p:nvSpPr>
        <p:spPr>
          <a:xfrm>
            <a:off x="307240" y="1275063"/>
            <a:ext cx="8525910" cy="369332"/>
          </a:xfrm>
        </p:spPr>
        <p:txBody>
          <a:bodyPr/>
          <a:lstStyle/>
          <a:p>
            <a:r>
              <a:rPr lang="en-US" dirty="0" smtClean="0"/>
              <a:t>Performance Standards </a:t>
            </a:r>
            <a:endParaRPr lang="en-US" dirty="0"/>
          </a:p>
        </p:txBody>
      </p:sp>
    </p:spTree>
    <p:extLst>
      <p:ext uri="{BB962C8B-B14F-4D97-AF65-F5344CB8AC3E}">
        <p14:creationId xmlns:p14="http://schemas.microsoft.com/office/powerpoint/2010/main" val="19686093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idx="4294967295"/>
          </p:nvPr>
        </p:nvSpPr>
        <p:spPr>
          <a:xfrm>
            <a:off x="2057400" y="2895600"/>
            <a:ext cx="7772400" cy="1138238"/>
          </a:xfrm>
        </p:spPr>
        <p:txBody>
          <a:bodyPr>
            <a:normAutofit/>
          </a:bodyPr>
          <a:lstStyle/>
          <a:p>
            <a:r>
              <a:rPr lang="en-US" dirty="0" smtClean="0"/>
              <a:t>Annual CACFP Budget</a:t>
            </a:r>
            <a:endParaRPr lang="en-US" dirty="0"/>
          </a:p>
        </p:txBody>
      </p:sp>
    </p:spTree>
    <p:extLst>
      <p:ext uri="{BB962C8B-B14F-4D97-AF65-F5344CB8AC3E}">
        <p14:creationId xmlns:p14="http://schemas.microsoft.com/office/powerpoint/2010/main" val="39994551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3"/>
          </p:nvPr>
        </p:nvSpPr>
        <p:spPr/>
        <p:txBody>
          <a:bodyPr>
            <a:normAutofit fontScale="77500" lnSpcReduction="20000"/>
          </a:bodyPr>
          <a:lstStyle/>
          <a:p>
            <a:r>
              <a:rPr lang="en-US" sz="3200" dirty="0"/>
              <a:t>Estimate reimbursements</a:t>
            </a:r>
          </a:p>
          <a:p>
            <a:pPr lvl="1"/>
            <a:r>
              <a:rPr lang="en-US" sz="3200" dirty="0"/>
              <a:t>Start with last year’s budget </a:t>
            </a:r>
          </a:p>
          <a:p>
            <a:pPr lvl="2"/>
            <a:r>
              <a:rPr lang="en-US" sz="3200" dirty="0"/>
              <a:t>Review actual costs </a:t>
            </a:r>
          </a:p>
          <a:p>
            <a:pPr lvl="1"/>
            <a:r>
              <a:rPr lang="en-US" sz="3200" dirty="0"/>
              <a:t>Make realistic cost projections</a:t>
            </a:r>
          </a:p>
          <a:p>
            <a:pPr lvl="2"/>
            <a:r>
              <a:rPr lang="en-US" sz="3200" dirty="0" smtClean="0"/>
              <a:t>Estimate labor costs</a:t>
            </a:r>
          </a:p>
          <a:p>
            <a:pPr lvl="2"/>
            <a:r>
              <a:rPr lang="en-US" sz="3200" dirty="0" smtClean="0"/>
              <a:t>Estimate general administrative costs</a:t>
            </a:r>
            <a:endParaRPr lang="en-US" sz="3200" dirty="0"/>
          </a:p>
          <a:p>
            <a:endParaRPr lang="en-US" sz="3200" dirty="0" smtClean="0"/>
          </a:p>
          <a:p>
            <a:r>
              <a:rPr lang="en-US" sz="3200" dirty="0" smtClean="0"/>
              <a:t>Determine </a:t>
            </a:r>
            <a:r>
              <a:rPr lang="en-US" sz="3200" dirty="0"/>
              <a:t>Estimated Cost</a:t>
            </a:r>
          </a:p>
          <a:p>
            <a:pPr lvl="1"/>
            <a:r>
              <a:rPr lang="en-US" sz="3200" dirty="0"/>
              <a:t>How CACFP funds will be spent</a:t>
            </a:r>
          </a:p>
          <a:p>
            <a:pPr lvl="1"/>
            <a:r>
              <a:rPr lang="en-US" sz="3200" dirty="0"/>
              <a:t>Funding sources that will be used if CACFP does not cover all of your costs</a:t>
            </a:r>
          </a:p>
          <a:p>
            <a:pPr lvl="1"/>
            <a:endParaRPr lang="en-US" dirty="0" smtClean="0"/>
          </a:p>
          <a:p>
            <a:pPr lvl="1"/>
            <a:endParaRPr lang="en-US" dirty="0"/>
          </a:p>
          <a:p>
            <a:pPr marL="457200" lvl="1" indent="0">
              <a:buNone/>
            </a:pPr>
            <a:r>
              <a:rPr lang="en-US" dirty="0" smtClean="0"/>
              <a:t>				</a:t>
            </a:r>
            <a:r>
              <a:rPr lang="en-US" sz="2300" dirty="0" smtClean="0"/>
              <a:t>Costs not included in budget are </a:t>
            </a:r>
            <a:r>
              <a:rPr lang="en-US" sz="2300" u="sng" dirty="0" smtClean="0"/>
              <a:t>not</a:t>
            </a:r>
            <a:r>
              <a:rPr lang="en-US" sz="2300" dirty="0" smtClean="0"/>
              <a:t> allowable</a:t>
            </a:r>
            <a:endParaRPr lang="en-US" sz="2300" dirty="0"/>
          </a:p>
          <a:p>
            <a:pPr marL="0" indent="0">
              <a:buNone/>
            </a:pPr>
            <a:endParaRPr lang="en-US" dirty="0"/>
          </a:p>
        </p:txBody>
      </p:sp>
      <p:sp>
        <p:nvSpPr>
          <p:cNvPr id="2" name="Title 1"/>
          <p:cNvSpPr>
            <a:spLocks noGrp="1"/>
          </p:cNvSpPr>
          <p:nvPr>
            <p:ph type="title"/>
          </p:nvPr>
        </p:nvSpPr>
        <p:spPr/>
        <p:txBody>
          <a:bodyPr>
            <a:normAutofit/>
          </a:bodyPr>
          <a:lstStyle/>
          <a:p>
            <a:r>
              <a:rPr lang="en-US" dirty="0" smtClean="0"/>
              <a:t>Annual Budget Process</a:t>
            </a:r>
            <a:endParaRPr lang="en-US" dirty="0"/>
          </a:p>
        </p:txBody>
      </p:sp>
      <p:sp>
        <p:nvSpPr>
          <p:cNvPr id="4" name="Slide Number Placeholder 3"/>
          <p:cNvSpPr>
            <a:spLocks noGrp="1"/>
          </p:cNvSpPr>
          <p:nvPr>
            <p:ph type="sldNum" sz="quarter" idx="12"/>
          </p:nvPr>
        </p:nvSpPr>
        <p:spPr/>
        <p:txBody>
          <a:bodyPr/>
          <a:lstStyle/>
          <a:p>
            <a:pPr algn="l"/>
            <a:fld id="{0DD42D0F-7CFE-4B6D-B924-C0BA2BE91302}" type="slidenum">
              <a:rPr lang="en-US" smtClean="0"/>
              <a:pPr algn="l"/>
              <a:t>5</a:t>
            </a:fld>
            <a:endParaRPr lang="en-US" dirty="0"/>
          </a:p>
        </p:txBody>
      </p:sp>
    </p:spTree>
    <p:extLst>
      <p:ext uri="{BB962C8B-B14F-4D97-AF65-F5344CB8AC3E}">
        <p14:creationId xmlns:p14="http://schemas.microsoft.com/office/powerpoint/2010/main" val="28831993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3"/>
          </p:nvPr>
        </p:nvSpPr>
        <p:spPr>
          <a:xfrm>
            <a:off x="309045" y="990600"/>
            <a:ext cx="8525393" cy="5157337"/>
          </a:xfrm>
        </p:spPr>
        <p:txBody>
          <a:bodyPr>
            <a:normAutofit lnSpcReduction="10000"/>
          </a:bodyPr>
          <a:lstStyle/>
          <a:p>
            <a:r>
              <a:rPr lang="en-US" sz="2800" dirty="0"/>
              <a:t>Guiding principles:</a:t>
            </a:r>
          </a:p>
          <a:p>
            <a:pPr lvl="1">
              <a:spcBef>
                <a:spcPts val="1200"/>
              </a:spcBef>
            </a:pPr>
            <a:r>
              <a:rPr lang="en-US" sz="2800" dirty="0"/>
              <a:t>Is the item or service </a:t>
            </a:r>
            <a:r>
              <a:rPr lang="en-US" sz="2800" b="1" u="sng" dirty="0" smtClean="0"/>
              <a:t>necessary</a:t>
            </a:r>
            <a:r>
              <a:rPr lang="en-US" sz="2800" dirty="0" smtClean="0"/>
              <a:t>?</a:t>
            </a:r>
          </a:p>
          <a:p>
            <a:pPr lvl="2">
              <a:spcBef>
                <a:spcPts val="1200"/>
              </a:spcBef>
            </a:pPr>
            <a:r>
              <a:rPr lang="en-US" sz="2800" dirty="0" smtClean="0"/>
              <a:t>Benefits eligible CACFP participants?</a:t>
            </a:r>
          </a:p>
          <a:p>
            <a:pPr lvl="2">
              <a:spcBef>
                <a:spcPts val="1200"/>
              </a:spcBef>
            </a:pPr>
            <a:r>
              <a:rPr lang="en-US" sz="2800" dirty="0" smtClean="0"/>
              <a:t>Supports food service operations?</a:t>
            </a:r>
          </a:p>
          <a:p>
            <a:pPr lvl="2">
              <a:spcBef>
                <a:spcPts val="1200"/>
              </a:spcBef>
            </a:pPr>
            <a:r>
              <a:rPr lang="en-US" sz="2800" dirty="0" smtClean="0"/>
              <a:t>Required for CACFP compliance?</a:t>
            </a:r>
          </a:p>
          <a:p>
            <a:pPr lvl="1">
              <a:spcBef>
                <a:spcPts val="1200"/>
              </a:spcBef>
            </a:pPr>
            <a:r>
              <a:rPr lang="en-US" sz="2800" dirty="0" smtClean="0"/>
              <a:t>Is </a:t>
            </a:r>
            <a:r>
              <a:rPr lang="en-US" sz="2800" dirty="0"/>
              <a:t>the amount </a:t>
            </a:r>
            <a:r>
              <a:rPr lang="en-US" sz="2800" b="1" u="sng" dirty="0"/>
              <a:t>reasonable</a:t>
            </a:r>
            <a:r>
              <a:rPr lang="en-US" sz="2800" dirty="0"/>
              <a:t>?</a:t>
            </a:r>
          </a:p>
          <a:p>
            <a:pPr lvl="1">
              <a:spcBef>
                <a:spcPts val="1200"/>
              </a:spcBef>
            </a:pPr>
            <a:r>
              <a:rPr lang="en-US" sz="2800" dirty="0"/>
              <a:t>Is </a:t>
            </a:r>
            <a:r>
              <a:rPr lang="en-US" sz="2800" dirty="0" smtClean="0"/>
              <a:t>it an </a:t>
            </a:r>
            <a:r>
              <a:rPr lang="en-US" sz="2800" b="1" u="sng" dirty="0" smtClean="0"/>
              <a:t>allowable</a:t>
            </a:r>
            <a:r>
              <a:rPr lang="en-US" sz="2800" dirty="0" smtClean="0"/>
              <a:t> expense?</a:t>
            </a:r>
          </a:p>
          <a:p>
            <a:pPr marL="114300" indent="0" algn="ctr">
              <a:spcBef>
                <a:spcPts val="1200"/>
              </a:spcBef>
              <a:buNone/>
            </a:pPr>
            <a:endParaRPr lang="en-US" sz="2800" dirty="0" smtClean="0"/>
          </a:p>
          <a:p>
            <a:pPr marL="114300" indent="0" algn="ctr">
              <a:spcBef>
                <a:spcPts val="1200"/>
              </a:spcBef>
              <a:buNone/>
            </a:pPr>
            <a:r>
              <a:rPr lang="en-US" sz="2800" dirty="0" smtClean="0"/>
              <a:t>*</a:t>
            </a:r>
            <a:r>
              <a:rPr lang="en-US" sz="2400" i="1" dirty="0" smtClean="0"/>
              <a:t>See “Financial Management: Child and Adult Care Food Program” (FNS 796-2 rev. 4)</a:t>
            </a:r>
            <a:endParaRPr lang="en-US" sz="2400" i="1" dirty="0"/>
          </a:p>
          <a:p>
            <a:endParaRPr lang="en-US" dirty="0"/>
          </a:p>
        </p:txBody>
      </p:sp>
      <p:sp>
        <p:nvSpPr>
          <p:cNvPr id="2" name="Title 1"/>
          <p:cNvSpPr>
            <a:spLocks noGrp="1"/>
          </p:cNvSpPr>
          <p:nvPr>
            <p:ph type="title"/>
          </p:nvPr>
        </p:nvSpPr>
        <p:spPr/>
        <p:txBody>
          <a:bodyPr>
            <a:normAutofit/>
          </a:bodyPr>
          <a:lstStyle/>
          <a:p>
            <a:r>
              <a:rPr lang="en-US" dirty="0" smtClean="0"/>
              <a:t>Annual Budget Process</a:t>
            </a:r>
            <a:endParaRPr lang="en-US" dirty="0"/>
          </a:p>
        </p:txBody>
      </p:sp>
      <p:sp>
        <p:nvSpPr>
          <p:cNvPr id="4" name="Slide Number Placeholder 3"/>
          <p:cNvSpPr>
            <a:spLocks noGrp="1"/>
          </p:cNvSpPr>
          <p:nvPr>
            <p:ph type="sldNum" sz="quarter" idx="12"/>
          </p:nvPr>
        </p:nvSpPr>
        <p:spPr/>
        <p:txBody>
          <a:bodyPr/>
          <a:lstStyle/>
          <a:p>
            <a:pPr algn="l"/>
            <a:fld id="{0DD42D0F-7CFE-4B6D-B924-C0BA2BE91302}" type="slidenum">
              <a:rPr lang="en-US" smtClean="0"/>
              <a:pPr algn="l"/>
              <a:t>6</a:t>
            </a:fld>
            <a:endParaRPr lang="en-US" dirty="0"/>
          </a:p>
        </p:txBody>
      </p:sp>
    </p:spTree>
    <p:extLst>
      <p:ext uri="{BB962C8B-B14F-4D97-AF65-F5344CB8AC3E}">
        <p14:creationId xmlns:p14="http://schemas.microsoft.com/office/powerpoint/2010/main" val="28239380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lgn="l"/>
            <a:fld id="{0DD42D0F-7CFE-4B6D-B924-C0BA2BE91302}" type="slidenum">
              <a:rPr lang="en-US" smtClean="0"/>
              <a:pPr algn="l"/>
              <a:t>7</a:t>
            </a:fld>
            <a:endParaRPr lang="en-US" dirty="0"/>
          </a:p>
        </p:txBody>
      </p:sp>
      <p:sp>
        <p:nvSpPr>
          <p:cNvPr id="3" name="Text Placeholder 2"/>
          <p:cNvSpPr>
            <a:spLocks noGrp="1"/>
          </p:cNvSpPr>
          <p:nvPr>
            <p:ph type="body" sz="quarter" idx="13"/>
          </p:nvPr>
        </p:nvSpPr>
        <p:spPr>
          <a:xfrm>
            <a:off x="157715" y="1077607"/>
            <a:ext cx="8758755" cy="5352300"/>
          </a:xfrm>
        </p:spPr>
        <p:txBody>
          <a:bodyPr>
            <a:noAutofit/>
          </a:bodyPr>
          <a:lstStyle/>
          <a:p>
            <a:pPr marL="0" indent="0" algn="ctr">
              <a:buNone/>
            </a:pPr>
            <a:r>
              <a:rPr lang="en-US" sz="2400" dirty="0" smtClean="0"/>
              <a:t>A sponsoring organization wants to change their menu and meal counting system so that it’s electronic-based. They purchase tablets for their centers for the teachers to use for all of their day-to-day activities and download the meal counting software onto each tablet. </a:t>
            </a:r>
            <a:r>
              <a:rPr lang="en-US" sz="2400" b="1" dirty="0" smtClean="0"/>
              <a:t>Is this a reasonable action?</a:t>
            </a:r>
          </a:p>
          <a:p>
            <a:pPr marL="0" indent="0" algn="ctr">
              <a:buNone/>
            </a:pPr>
            <a:endParaRPr lang="en-US" sz="2400" dirty="0"/>
          </a:p>
          <a:p>
            <a:pPr marL="0" indent="0" algn="ctr">
              <a:buNone/>
            </a:pPr>
            <a:r>
              <a:rPr lang="en-US" sz="2400" dirty="0" smtClean="0"/>
              <a:t>Yes</a:t>
            </a:r>
          </a:p>
          <a:p>
            <a:pPr marL="0" indent="0" algn="ctr">
              <a:buNone/>
            </a:pPr>
            <a:endParaRPr lang="en-US" sz="2400" dirty="0"/>
          </a:p>
          <a:p>
            <a:pPr marL="0" indent="0" algn="ctr">
              <a:buNone/>
            </a:pPr>
            <a:r>
              <a:rPr lang="en-US" sz="2400" b="1" dirty="0" smtClean="0"/>
              <a:t>Would this be an indirect or direct cost allocation to the CACFP?</a:t>
            </a:r>
          </a:p>
          <a:p>
            <a:pPr marL="0" indent="0" algn="ctr">
              <a:buNone/>
            </a:pPr>
            <a:r>
              <a:rPr lang="en-US" sz="2400" dirty="0" smtClean="0"/>
              <a:t>If charging the internet bill, it needs to be allocated since tablet used for non-CACFP activities as well. </a:t>
            </a:r>
          </a:p>
          <a:p>
            <a:pPr marL="0" indent="0" algn="ctr">
              <a:buNone/>
            </a:pPr>
            <a:r>
              <a:rPr lang="en-US" sz="2400" dirty="0" smtClean="0"/>
              <a:t>If charging for sole purchase and maintenance of the meal counting software, it’s a direct cost to the CACFP.</a:t>
            </a:r>
            <a:endParaRPr lang="en-US" sz="2400" dirty="0"/>
          </a:p>
        </p:txBody>
      </p:sp>
      <p:sp>
        <p:nvSpPr>
          <p:cNvPr id="4" name="Title 3"/>
          <p:cNvSpPr>
            <a:spLocks noGrp="1"/>
          </p:cNvSpPr>
          <p:nvPr>
            <p:ph type="title"/>
          </p:nvPr>
        </p:nvSpPr>
        <p:spPr>
          <a:xfrm>
            <a:off x="1000335" y="113245"/>
            <a:ext cx="6789616" cy="646331"/>
          </a:xfrm>
        </p:spPr>
        <p:txBody>
          <a:bodyPr/>
          <a:lstStyle/>
          <a:p>
            <a:r>
              <a:rPr lang="en-US" dirty="0" smtClean="0"/>
              <a:t>Reasonable and Allowable Example</a:t>
            </a:r>
            <a:endParaRPr lang="en-US" dirty="0"/>
          </a:p>
        </p:txBody>
      </p:sp>
      <p:sp>
        <p:nvSpPr>
          <p:cNvPr id="6" name="AutoShape 2" descr="Image result for tablet adult tally"/>
          <p:cNvSpPr>
            <a:spLocks noChangeAspect="1" noChangeArrowheads="1"/>
          </p:cNvSpPr>
          <p:nvPr/>
        </p:nvSpPr>
        <p:spPr bwMode="auto">
          <a:xfrm>
            <a:off x="4245" y="-191556"/>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9"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2971800"/>
            <a:ext cx="1886213" cy="1200318"/>
          </a:xfrm>
          <a:prstGeom prst="rect">
            <a:avLst/>
          </a:prstGeom>
        </p:spPr>
      </p:pic>
    </p:spTree>
    <p:extLst>
      <p:ext uri="{BB962C8B-B14F-4D97-AF65-F5344CB8AC3E}">
        <p14:creationId xmlns:p14="http://schemas.microsoft.com/office/powerpoint/2010/main" val="10311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p:cNvSpPr>
            <a:spLocks noGrp="1"/>
          </p:cNvSpPr>
          <p:nvPr>
            <p:ph type="body" sz="quarter" idx="13"/>
          </p:nvPr>
        </p:nvSpPr>
        <p:spPr>
          <a:xfrm>
            <a:off x="309045" y="1523999"/>
            <a:ext cx="8525393" cy="4191001"/>
          </a:xfrm>
        </p:spPr>
        <p:txBody>
          <a:bodyPr>
            <a:normAutofit fontScale="92500" lnSpcReduction="20000"/>
          </a:bodyPr>
          <a:lstStyle/>
          <a:p>
            <a:r>
              <a:rPr lang="en-US" sz="2800" kern="0" dirty="0"/>
              <a:t>Sponsors may </a:t>
            </a:r>
            <a:r>
              <a:rPr lang="en-US" sz="2800" kern="0" dirty="0" smtClean="0"/>
              <a:t>retain </a:t>
            </a:r>
            <a:r>
              <a:rPr lang="en-US" sz="2800" kern="0" dirty="0"/>
              <a:t>up to 15 percent of </a:t>
            </a:r>
            <a:r>
              <a:rPr lang="en-US" sz="2800" kern="0" dirty="0" smtClean="0"/>
              <a:t>the CACFP </a:t>
            </a:r>
            <a:r>
              <a:rPr lang="en-US" sz="2800" kern="0" dirty="0"/>
              <a:t>reimbursement </a:t>
            </a:r>
            <a:r>
              <a:rPr lang="en-US" sz="2800" kern="0" dirty="0" smtClean="0"/>
              <a:t>to </a:t>
            </a:r>
            <a:r>
              <a:rPr lang="en-US" sz="2800" kern="0" dirty="0"/>
              <a:t>cover program-related administrative costs</a:t>
            </a:r>
            <a:r>
              <a:rPr lang="en-US" sz="2800" kern="0" dirty="0" smtClean="0"/>
              <a:t>.</a:t>
            </a:r>
            <a:endParaRPr lang="en-US" sz="2800" kern="0" dirty="0"/>
          </a:p>
          <a:p>
            <a:pPr marL="0" indent="0" algn="ctr">
              <a:buNone/>
            </a:pPr>
            <a:endParaRPr lang="en-US" i="1" kern="0" dirty="0" smtClean="0"/>
          </a:p>
          <a:p>
            <a:pPr marL="0" indent="0" algn="ctr">
              <a:buNone/>
            </a:pPr>
            <a:endParaRPr lang="en-US" i="1" kern="0" dirty="0"/>
          </a:p>
          <a:p>
            <a:pPr marL="0" indent="0" algn="ctr">
              <a:buNone/>
            </a:pPr>
            <a:endParaRPr lang="en-US" i="1" kern="0" dirty="0" smtClean="0"/>
          </a:p>
          <a:p>
            <a:pPr marL="0" indent="0" algn="ctr">
              <a:buNone/>
            </a:pPr>
            <a:endParaRPr lang="en-US" i="1" kern="0" dirty="0"/>
          </a:p>
          <a:p>
            <a:pPr marL="0" indent="0" algn="ctr">
              <a:buNone/>
            </a:pPr>
            <a:endParaRPr lang="en-US" i="1" kern="0" dirty="0" smtClean="0"/>
          </a:p>
          <a:p>
            <a:pPr marL="0" indent="0" algn="ctr">
              <a:buNone/>
            </a:pPr>
            <a:endParaRPr lang="en-US" i="1" kern="0" dirty="0"/>
          </a:p>
          <a:p>
            <a:pPr marL="0" indent="0" algn="ctr">
              <a:buNone/>
            </a:pPr>
            <a:endParaRPr lang="en-US" i="1" kern="0" dirty="0" smtClean="0"/>
          </a:p>
          <a:p>
            <a:pPr marL="0" indent="0" algn="ctr">
              <a:buNone/>
            </a:pPr>
            <a:endParaRPr lang="en-US" i="1" kern="0" dirty="0"/>
          </a:p>
          <a:p>
            <a:pPr marL="0" indent="0" algn="ctr">
              <a:buNone/>
            </a:pPr>
            <a:endParaRPr lang="en-US" i="1" kern="0" dirty="0" smtClean="0"/>
          </a:p>
          <a:p>
            <a:pPr marL="0" indent="0" algn="ctr">
              <a:buNone/>
            </a:pPr>
            <a:r>
              <a:rPr lang="en-US" i="1" kern="0" dirty="0" smtClean="0"/>
              <a:t>*</a:t>
            </a:r>
            <a:r>
              <a:rPr lang="en-US" i="1" kern="0" dirty="0"/>
              <a:t>The State Agency may approve sponsors for less than 15 percent based on the budget review</a:t>
            </a:r>
            <a:r>
              <a:rPr lang="en-US" kern="0" dirty="0"/>
              <a:t>.</a:t>
            </a:r>
            <a:endParaRPr lang="en-US" dirty="0"/>
          </a:p>
        </p:txBody>
      </p:sp>
      <p:sp>
        <p:nvSpPr>
          <p:cNvPr id="10" name="Text Placeholder 4"/>
          <p:cNvSpPr>
            <a:spLocks noGrp="1"/>
          </p:cNvSpPr>
          <p:nvPr>
            <p:ph type="title"/>
          </p:nvPr>
        </p:nvSpPr>
        <p:spPr>
          <a:xfrm>
            <a:off x="1903453" y="100363"/>
            <a:ext cx="2884179" cy="646331"/>
          </a:xfrm>
        </p:spPr>
        <p:txBody>
          <a:bodyPr>
            <a:normAutofit/>
          </a:bodyPr>
          <a:lstStyle/>
          <a:p>
            <a:pPr algn="ctr"/>
            <a:r>
              <a:rPr lang="en-US" dirty="0" smtClean="0"/>
              <a:t>Administrative Costs</a:t>
            </a:r>
            <a:endParaRPr lang="en-US" dirty="0"/>
          </a:p>
        </p:txBody>
      </p:sp>
      <p:sp>
        <p:nvSpPr>
          <p:cNvPr id="11" name="Title 1"/>
          <p:cNvSpPr txBox="1">
            <a:spLocks/>
          </p:cNvSpPr>
          <p:nvPr/>
        </p:nvSpPr>
        <p:spPr>
          <a:xfrm>
            <a:off x="309045" y="1906616"/>
            <a:ext cx="8382000" cy="2932567"/>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rgbClr val="FFFFFF"/>
                </a:solidFill>
                <a:latin typeface="+mj-lt"/>
                <a:ea typeface="+mj-ea"/>
                <a:cs typeface="+mj-cs"/>
              </a:defRPr>
            </a:lvl1pPr>
          </a:lstStyle>
          <a:p>
            <a:pPr marL="0" lvl="1" algn="ctr" defTabSz="457200" rtl="0">
              <a:spcBef>
                <a:spcPct val="0"/>
              </a:spcBef>
            </a:pPr>
            <a:r>
              <a:rPr lang="en-US" sz="2000" b="1" kern="0" dirty="0" smtClean="0"/>
              <a:t/>
            </a:r>
            <a:br>
              <a:rPr lang="en-US" sz="2000" b="1" kern="0" dirty="0" smtClean="0"/>
            </a:br>
            <a:r>
              <a:rPr lang="en-US" sz="2000" b="1" kern="0" dirty="0" smtClean="0"/>
              <a:t/>
            </a:r>
            <a:br>
              <a:rPr lang="en-US" sz="2000" b="1" kern="0" dirty="0" smtClean="0"/>
            </a:br>
            <a:r>
              <a:rPr lang="en-US" sz="2000" b="1" kern="0" dirty="0" smtClean="0"/>
              <a:t/>
            </a:r>
            <a:br>
              <a:rPr lang="en-US" sz="2000" b="1" kern="0" dirty="0" smtClean="0"/>
            </a:br>
            <a:endParaRPr lang="en-US" sz="2000" b="1" kern="0" dirty="0" smtClean="0"/>
          </a:p>
          <a:p>
            <a:pPr marL="0" lvl="1" algn="ctr" defTabSz="457200" rtl="0">
              <a:spcBef>
                <a:spcPct val="0"/>
              </a:spcBef>
            </a:pPr>
            <a:r>
              <a:rPr lang="en-US" sz="2000" b="1" kern="0" dirty="0" smtClean="0"/>
              <a:t/>
            </a:r>
            <a:br>
              <a:rPr lang="en-US" sz="2000" b="1" kern="0" dirty="0" smtClean="0"/>
            </a:br>
            <a:r>
              <a:rPr lang="en-US" sz="2000" kern="0" dirty="0" smtClean="0"/>
              <a:t/>
            </a:r>
            <a:br>
              <a:rPr lang="en-US" sz="2000" kern="0" dirty="0" smtClean="0"/>
            </a:br>
            <a:endParaRPr lang="en-US" sz="2400" b="1" kern="0" dirty="0" smtClean="0">
              <a:latin typeface="+mj-lt"/>
            </a:endParaRPr>
          </a:p>
        </p:txBody>
      </p:sp>
      <p:sp>
        <p:nvSpPr>
          <p:cNvPr id="2" name="Slide Number Placeholder 1"/>
          <p:cNvSpPr>
            <a:spLocks noGrp="1"/>
          </p:cNvSpPr>
          <p:nvPr>
            <p:ph type="sldNum" sz="quarter" idx="12"/>
          </p:nvPr>
        </p:nvSpPr>
        <p:spPr/>
        <p:txBody>
          <a:bodyPr/>
          <a:lstStyle/>
          <a:p>
            <a:pPr algn="l"/>
            <a:fld id="{0DD42D0F-7CFE-4B6D-B924-C0BA2BE91302}" type="slidenum">
              <a:rPr lang="en-US" smtClean="0"/>
              <a:pPr algn="l"/>
              <a:t>8</a:t>
            </a:fld>
            <a:endParaRPr lang="en-US" dirty="0"/>
          </a:p>
        </p:txBody>
      </p:sp>
    </p:spTree>
    <p:extLst>
      <p:ext uri="{BB962C8B-B14F-4D97-AF65-F5344CB8AC3E}">
        <p14:creationId xmlns:p14="http://schemas.microsoft.com/office/powerpoint/2010/main" val="28034499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lgn="l"/>
            <a:fld id="{6DA1D26A-2C4C-914B-A451-988754CC3079}" type="slidenum">
              <a:rPr lang="en-US" smtClean="0"/>
              <a:pPr algn="l"/>
              <a:t>9</a:t>
            </a:fld>
            <a:endParaRPr lang="en-US" dirty="0"/>
          </a:p>
        </p:txBody>
      </p:sp>
      <p:sp>
        <p:nvSpPr>
          <p:cNvPr id="3" name="Content Placeholder 2"/>
          <p:cNvSpPr>
            <a:spLocks noGrp="1"/>
          </p:cNvSpPr>
          <p:nvPr>
            <p:ph type="body" sz="quarter" idx="13"/>
          </p:nvPr>
        </p:nvSpPr>
        <p:spPr>
          <a:xfrm>
            <a:off x="309045" y="1439758"/>
            <a:ext cx="8525393" cy="5023237"/>
          </a:xfrm>
        </p:spPr>
        <p:txBody>
          <a:bodyPr>
            <a:normAutofit/>
          </a:bodyPr>
          <a:lstStyle/>
          <a:p>
            <a:pPr>
              <a:spcBef>
                <a:spcPts val="900"/>
              </a:spcBef>
            </a:pPr>
            <a:r>
              <a:rPr lang="en-US" sz="2800" dirty="0" smtClean="0"/>
              <a:t>Administrative </a:t>
            </a:r>
            <a:r>
              <a:rPr lang="en-US" sz="2800" dirty="0"/>
              <a:t>labor</a:t>
            </a:r>
          </a:p>
          <a:p>
            <a:pPr lvl="1">
              <a:spcBef>
                <a:spcPts val="900"/>
              </a:spcBef>
            </a:pPr>
            <a:r>
              <a:rPr lang="en-US" sz="2800" dirty="0" smtClean="0"/>
              <a:t>Time </a:t>
            </a:r>
            <a:r>
              <a:rPr lang="en-US" sz="2800" dirty="0"/>
              <a:t>spent on </a:t>
            </a:r>
            <a:r>
              <a:rPr lang="en-US" sz="2800" dirty="0" smtClean="0"/>
              <a:t>paperwork</a:t>
            </a:r>
            <a:r>
              <a:rPr lang="en-US" sz="2800" dirty="0"/>
              <a:t>, training, </a:t>
            </a:r>
            <a:r>
              <a:rPr lang="en-US" sz="2800" dirty="0" smtClean="0"/>
              <a:t>monitoring, etc.</a:t>
            </a:r>
          </a:p>
          <a:p>
            <a:pPr lvl="2">
              <a:spcBef>
                <a:spcPts val="900"/>
              </a:spcBef>
            </a:pPr>
            <a:r>
              <a:rPr lang="en-US" sz="2800" dirty="0"/>
              <a:t>How did last year go?</a:t>
            </a:r>
          </a:p>
          <a:p>
            <a:pPr lvl="2">
              <a:spcBef>
                <a:spcPts val="900"/>
              </a:spcBef>
            </a:pPr>
            <a:r>
              <a:rPr lang="en-US" sz="2800" dirty="0"/>
              <a:t>How much time was really spent on these duties</a:t>
            </a:r>
            <a:r>
              <a:rPr lang="en-US" sz="2800" dirty="0" smtClean="0"/>
              <a:t>?</a:t>
            </a:r>
            <a:endParaRPr lang="en-US" sz="2800" dirty="0"/>
          </a:p>
          <a:p>
            <a:pPr marL="457200" lvl="1" indent="0">
              <a:spcBef>
                <a:spcPts val="900"/>
              </a:spcBef>
              <a:buNone/>
            </a:pPr>
            <a:endParaRPr lang="en-US" dirty="0" smtClean="0"/>
          </a:p>
          <a:p>
            <a:pPr marL="457200" lvl="1" indent="0" algn="ctr">
              <a:spcBef>
                <a:spcPts val="900"/>
              </a:spcBef>
              <a:buNone/>
            </a:pPr>
            <a:endParaRPr lang="en-US" dirty="0" smtClean="0"/>
          </a:p>
          <a:p>
            <a:pPr marL="457200" lvl="1" indent="0" algn="ctr">
              <a:spcBef>
                <a:spcPts val="900"/>
              </a:spcBef>
              <a:buNone/>
            </a:pPr>
            <a:endParaRPr lang="en-US" dirty="0"/>
          </a:p>
        </p:txBody>
      </p:sp>
      <p:sp>
        <p:nvSpPr>
          <p:cNvPr id="2" name="Title 1"/>
          <p:cNvSpPr>
            <a:spLocks noGrp="1"/>
          </p:cNvSpPr>
          <p:nvPr>
            <p:ph type="title"/>
          </p:nvPr>
        </p:nvSpPr>
        <p:spPr/>
        <p:txBody>
          <a:bodyPr>
            <a:normAutofit/>
          </a:bodyPr>
          <a:lstStyle/>
          <a:p>
            <a:r>
              <a:rPr lang="en-US" dirty="0" smtClean="0"/>
              <a:t>Administrative Costs: A Closer </a:t>
            </a:r>
            <a:r>
              <a:rPr lang="en-US" dirty="0"/>
              <a:t>L</a:t>
            </a:r>
            <a:r>
              <a:rPr lang="en-US" dirty="0" smtClean="0"/>
              <a:t>ook</a:t>
            </a:r>
            <a:endParaRPr lang="en-US" dirty="0"/>
          </a:p>
        </p:txBody>
      </p:sp>
    </p:spTree>
    <p:extLst>
      <p:ext uri="{BB962C8B-B14F-4D97-AF65-F5344CB8AC3E}">
        <p14:creationId xmlns:p14="http://schemas.microsoft.com/office/powerpoint/2010/main" val="143328419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551</TotalTime>
  <Words>1148</Words>
  <Application>Microsoft Office PowerPoint</Application>
  <PresentationFormat>On-screen Show (4:3)</PresentationFormat>
  <Paragraphs>236</Paragraphs>
  <Slides>20</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Calibri Regular</vt:lpstr>
      <vt:lpstr>Office Theme</vt:lpstr>
      <vt:lpstr>PowerPoint Presentation</vt:lpstr>
      <vt:lpstr>Agenda</vt:lpstr>
      <vt:lpstr>Performance Standards</vt:lpstr>
      <vt:lpstr>Annual CACFP Budget</vt:lpstr>
      <vt:lpstr>Annual Budget Process</vt:lpstr>
      <vt:lpstr>Annual Budget Process</vt:lpstr>
      <vt:lpstr>Reasonable and Allowable Example</vt:lpstr>
      <vt:lpstr>Administrative Costs</vt:lpstr>
      <vt:lpstr>Administrative Costs: A Closer Look</vt:lpstr>
      <vt:lpstr>Administrative Costs: A Closer Look</vt:lpstr>
      <vt:lpstr>Allocations</vt:lpstr>
      <vt:lpstr>Allocations</vt:lpstr>
      <vt:lpstr>Labor Allocations</vt:lpstr>
      <vt:lpstr>Labor Allocations</vt:lpstr>
      <vt:lpstr>Budget Narrative</vt:lpstr>
      <vt:lpstr>PowerPoint Presentation</vt:lpstr>
      <vt:lpstr>Documentation</vt:lpstr>
      <vt:lpstr>Financial Management Resources</vt:lpstr>
      <vt:lpstr>Financial Management Resources</vt:lpstr>
      <vt:lpstr>PowerPoint Presentation</vt:lpstr>
    </vt:vector>
  </TitlesOfParts>
  <Company>DC Government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ServUS</dc:creator>
  <cp:lastModifiedBy>Nelson, Erica (OSSE)</cp:lastModifiedBy>
  <cp:revision>35</cp:revision>
  <dcterms:created xsi:type="dcterms:W3CDTF">2018-04-02T20:30:16Z</dcterms:created>
  <dcterms:modified xsi:type="dcterms:W3CDTF">2018-07-23T15:39:54Z</dcterms:modified>
</cp:coreProperties>
</file>