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9"/>
  </p:notesMasterIdLst>
  <p:handoutMasterIdLst>
    <p:handoutMasterId r:id="rId30"/>
  </p:handoutMasterIdLst>
  <p:sldIdLst>
    <p:sldId id="256" r:id="rId5"/>
    <p:sldId id="258" r:id="rId6"/>
    <p:sldId id="257" r:id="rId7"/>
    <p:sldId id="260" r:id="rId8"/>
    <p:sldId id="259" r:id="rId9"/>
    <p:sldId id="261" r:id="rId10"/>
    <p:sldId id="262" r:id="rId11"/>
    <p:sldId id="263" r:id="rId12"/>
    <p:sldId id="264" r:id="rId13"/>
    <p:sldId id="266" r:id="rId14"/>
    <p:sldId id="267" r:id="rId15"/>
    <p:sldId id="270" r:id="rId16"/>
    <p:sldId id="281" r:id="rId17"/>
    <p:sldId id="283" r:id="rId18"/>
    <p:sldId id="284" r:id="rId19"/>
    <p:sldId id="282" r:id="rId20"/>
    <p:sldId id="271" r:id="rId21"/>
    <p:sldId id="273" r:id="rId22"/>
    <p:sldId id="276" r:id="rId23"/>
    <p:sldId id="274" r:id="rId24"/>
    <p:sldId id="278" r:id="rId25"/>
    <p:sldId id="285" r:id="rId26"/>
    <p:sldId id="286" r:id="rId27"/>
    <p:sldId id="28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65Hm1VlSKx6uUg+9E5NCw==" hashData="7NSO3nnq+Paq/T1wjN01TBLAkREAD4c8bIM1h4RbqIA0/sdNj/EilrRbQ3hS2N1KwV4IMHSI2OpoSjhzfg3FTQ=="/>
  <p:extLst>
    <p:ext uri="{521415D9-36F7-43E2-AB2F-B90AF26B5E84}">
      <p14:sectionLst xmlns:p14="http://schemas.microsoft.com/office/powerpoint/2010/main">
        <p14:section name="Read + Delete - Best Practices" id="{913BFD53-3A9F-214B-9323-BEED8F909E07}">
          <p14:sldIdLst>
            <p14:sldId id="256"/>
            <p14:sldId id="258"/>
            <p14:sldId id="257"/>
            <p14:sldId id="260"/>
            <p14:sldId id="259"/>
            <p14:sldId id="261"/>
            <p14:sldId id="262"/>
            <p14:sldId id="263"/>
            <p14:sldId id="264"/>
            <p14:sldId id="266"/>
            <p14:sldId id="267"/>
            <p14:sldId id="270"/>
            <p14:sldId id="281"/>
            <p14:sldId id="283"/>
            <p14:sldId id="284"/>
            <p14:sldId id="282"/>
            <p14:sldId id="271"/>
            <p14:sldId id="273"/>
            <p14:sldId id="276"/>
            <p14:sldId id="274"/>
            <p14:sldId id="278"/>
            <p14:sldId id="285"/>
            <p14:sldId id="286"/>
            <p14:sldId id="28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C4C6C8"/>
    <a:srgbClr val="0065A0"/>
    <a:srgbClr val="D11242"/>
    <a:srgbClr val="1F497D"/>
    <a:srgbClr val="31859C"/>
    <a:srgbClr val="CB3F20"/>
    <a:srgbClr val="5A1C0E"/>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50" autoAdjust="0"/>
    <p:restoredTop sz="50000" autoAdjust="0"/>
  </p:normalViewPr>
  <p:slideViewPr>
    <p:cSldViewPr>
      <p:cViewPr varScale="1">
        <p:scale>
          <a:sx n="37" d="100"/>
          <a:sy n="37" d="100"/>
        </p:scale>
        <p:origin x="2112"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121" d="100"/>
          <a:sy n="121" d="100"/>
        </p:scale>
        <p:origin x="3000" y="168"/>
      </p:cViewPr>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8E7371-E20F-A146-BD0E-42AE3E5ECC65}" type="slidenum">
              <a:rPr lang="en-US" smtClean="0"/>
              <a:t>‹#›</a:t>
            </a:fld>
            <a:endParaRPr lang="en-US"/>
          </a:p>
        </p:txBody>
      </p:sp>
    </p:spTree>
    <p:extLst>
      <p:ext uri="{BB962C8B-B14F-4D97-AF65-F5344CB8AC3E}">
        <p14:creationId xmlns:p14="http://schemas.microsoft.com/office/powerpoint/2010/main" val="13383686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CF2FF1-7856-4BB8-B07A-31F9DFAD8E82}" type="datetimeFigureOut">
              <a:rPr lang="en-US" smtClean="0"/>
              <a:t>7/23/2018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D234C2-E9C8-4320-B461-B0A35CEF0328}" type="slidenum">
              <a:rPr lang="en-US" smtClean="0"/>
              <a:t>‹#›</a:t>
            </a:fld>
            <a:endParaRPr lang="en-US"/>
          </a:p>
        </p:txBody>
      </p:sp>
    </p:spTree>
    <p:extLst>
      <p:ext uri="{BB962C8B-B14F-4D97-AF65-F5344CB8AC3E}">
        <p14:creationId xmlns:p14="http://schemas.microsoft.com/office/powerpoint/2010/main" val="966381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will discuss the</a:t>
            </a:r>
            <a:r>
              <a:rPr lang="en-US" baseline="0" dirty="0" smtClean="0"/>
              <a:t> following: </a:t>
            </a:r>
          </a:p>
          <a:p>
            <a:endParaRPr lang="en-US" baseline="0" dirty="0" smtClean="0"/>
          </a:p>
          <a:p>
            <a:r>
              <a:rPr lang="en-US" baseline="0" dirty="0" smtClean="0"/>
              <a:t>Performance Standards in the CACFP, Budget, Allowable vs. Unallowable CACFP Cost and how to maintain Financial Documentation in the CACFP</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2</a:t>
            </a:fld>
            <a:endParaRPr lang="en-US"/>
          </a:p>
        </p:txBody>
      </p:sp>
    </p:spTree>
    <p:extLst>
      <p:ext uri="{BB962C8B-B14F-4D97-AF65-F5344CB8AC3E}">
        <p14:creationId xmlns:p14="http://schemas.microsoft.com/office/powerpoint/2010/main" val="141426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Budget Narrative supports the budget we just</a:t>
            </a:r>
            <a:r>
              <a:rPr lang="en-US" baseline="0" dirty="0" smtClean="0"/>
              <a:t> reviewed.</a:t>
            </a:r>
          </a:p>
          <a:p>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16</a:t>
            </a:fld>
            <a:endParaRPr lang="en-US"/>
          </a:p>
        </p:txBody>
      </p:sp>
    </p:spTree>
    <p:extLst>
      <p:ext uri="{BB962C8B-B14F-4D97-AF65-F5344CB8AC3E}">
        <p14:creationId xmlns:p14="http://schemas.microsoft.com/office/powerpoint/2010/main" val="594921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You should be procuring new FSMC contract after the initial year and the 3 years following</a:t>
            </a:r>
          </a:p>
          <a:p>
            <a:pPr marL="171450" indent="-171450">
              <a:buFontTx/>
              <a:buChar char="-"/>
            </a:pPr>
            <a:r>
              <a:rPr lang="en-US" baseline="0" dirty="0" smtClean="0"/>
              <a:t>Document all your receipts and delivery slips from FSMC’s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19</a:t>
            </a:fld>
            <a:endParaRPr lang="en-US"/>
          </a:p>
        </p:txBody>
      </p:sp>
    </p:spTree>
    <p:extLst>
      <p:ext uri="{BB962C8B-B14F-4D97-AF65-F5344CB8AC3E}">
        <p14:creationId xmlns:p14="http://schemas.microsoft.com/office/powerpoint/2010/main" val="3975603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State Agency has a financial management spreadsheet</a:t>
            </a:r>
            <a:r>
              <a:rPr lang="en-US" baseline="0" dirty="0" smtClean="0"/>
              <a:t> and many resources you can use to help with financial management. Ask your Specialist</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20</a:t>
            </a:fld>
            <a:endParaRPr lang="en-US"/>
          </a:p>
        </p:txBody>
      </p:sp>
    </p:spTree>
    <p:extLst>
      <p:ext uri="{BB962C8B-B14F-4D97-AF65-F5344CB8AC3E}">
        <p14:creationId xmlns:p14="http://schemas.microsoft.com/office/powerpoint/2010/main" val="351671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Osse.dc.gov/-”Training Resources” under resources for current CACFP participants</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22</a:t>
            </a:fld>
            <a:endParaRPr lang="en-US"/>
          </a:p>
        </p:txBody>
      </p:sp>
    </p:spTree>
    <p:extLst>
      <p:ext uri="{BB962C8B-B14F-4D97-AF65-F5344CB8AC3E}">
        <p14:creationId xmlns:p14="http://schemas.microsoft.com/office/powerpoint/2010/main" val="1992653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Osse.dc.gov/</a:t>
            </a:r>
            <a:r>
              <a:rPr lang="en-US" sz="1200" dirty="0" err="1" smtClean="0"/>
              <a:t>cacfp</a:t>
            </a:r>
            <a:r>
              <a:rPr lang="en-US" sz="1200" dirty="0" smtClean="0"/>
              <a:t>-”Food and Nutrition Service Instructions” under resources for Current CACFP Participants</a:t>
            </a:r>
          </a:p>
          <a:p>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23</a:t>
            </a:fld>
            <a:endParaRPr lang="en-US"/>
          </a:p>
        </p:txBody>
      </p:sp>
    </p:spTree>
    <p:extLst>
      <p:ext uri="{BB962C8B-B14F-4D97-AF65-F5344CB8AC3E}">
        <p14:creationId xmlns:p14="http://schemas.microsoft.com/office/powerpoint/2010/main" val="3374551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There are three</a:t>
            </a:r>
            <a:r>
              <a:rPr lang="en-US" baseline="0" dirty="0" smtClean="0"/>
              <a:t> Performance Standards in the CACFP: Financial Viability and Management, Administrative Capability and Program Accountability</a:t>
            </a:r>
          </a:p>
          <a:p>
            <a:pPr marL="171450" indent="-171450">
              <a:buFontTx/>
              <a:buChar char="-"/>
            </a:pPr>
            <a:r>
              <a:rPr lang="en-US" baseline="0" dirty="0" smtClean="0"/>
              <a:t>Financial Viability and Management</a:t>
            </a:r>
          </a:p>
          <a:p>
            <a:pPr marL="628650" lvl="1" indent="-171450">
              <a:buFontTx/>
              <a:buChar char="-"/>
            </a:pPr>
            <a:r>
              <a:rPr lang="en-US" baseline="0" dirty="0" smtClean="0"/>
              <a:t>There should be adequate resources to sustain the program during any interruption, the institution should be able to document its finances and the submitted budget contains costs that are necessary, reasonable, allowable and documented. </a:t>
            </a:r>
          </a:p>
          <a:p>
            <a:pPr marL="628650" lvl="1" indent="-171450">
              <a:buFontTx/>
              <a:buChar char="-"/>
            </a:pPr>
            <a:endParaRPr lang="en-US" baseline="0" dirty="0" smtClean="0"/>
          </a:p>
          <a:p>
            <a:pPr marL="171450" indent="-171450">
              <a:buFontTx/>
              <a:buChar char="-"/>
            </a:pPr>
            <a:r>
              <a:rPr lang="en-US" baseline="0" dirty="0" smtClean="0"/>
              <a:t>Administrative Capability</a:t>
            </a:r>
          </a:p>
          <a:p>
            <a:pPr marL="628650" lvl="1" indent="-171450">
              <a:buFontTx/>
              <a:buChar char="-"/>
            </a:pPr>
            <a:r>
              <a:rPr lang="en-US" baseline="0" dirty="0" smtClean="0"/>
              <a:t>There should be appropriate and effective management practices in place to ensure CACFP-compliant operations, adequate number of staff to run the program and written polices and procedures in place</a:t>
            </a:r>
          </a:p>
          <a:p>
            <a:pPr marL="628650" lvl="1" indent="-171450">
              <a:buFontTx/>
              <a:buChar char="-"/>
            </a:pPr>
            <a:endParaRPr lang="en-US" baseline="0" dirty="0" smtClean="0"/>
          </a:p>
          <a:p>
            <a:pPr marL="171450" indent="-171450">
              <a:buFontTx/>
              <a:buChar char="-"/>
            </a:pPr>
            <a:r>
              <a:rPr lang="en-US" baseline="0" dirty="0" smtClean="0"/>
              <a:t>Program Accountability</a:t>
            </a:r>
          </a:p>
          <a:p>
            <a:pPr marL="628650" lvl="1" indent="-171450">
              <a:buFontTx/>
              <a:buChar char="-"/>
            </a:pPr>
            <a:r>
              <a:rPr lang="en-US" baseline="0" dirty="0" smtClean="0"/>
              <a:t>There should be a board of directors, fiscal accountability, recordkeeping systems, and compliant meal service operations</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3</a:t>
            </a:fld>
            <a:endParaRPr lang="en-US"/>
          </a:p>
        </p:txBody>
      </p:sp>
    </p:spTree>
    <p:extLst>
      <p:ext uri="{BB962C8B-B14F-4D97-AF65-F5344CB8AC3E}">
        <p14:creationId xmlns:p14="http://schemas.microsoft.com/office/powerpoint/2010/main" val="319513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Determine</a:t>
            </a:r>
            <a:r>
              <a:rPr lang="en-US" baseline="0" dirty="0" smtClean="0"/>
              <a:t> your estimated reimbursement by looking at last years budget and making realistic projections</a:t>
            </a:r>
          </a:p>
          <a:p>
            <a:pPr marL="171450" indent="-171450">
              <a:buFontTx/>
              <a:buChar char="-"/>
            </a:pPr>
            <a:r>
              <a:rPr lang="en-US" baseline="0" dirty="0" smtClean="0"/>
              <a:t>Determine what you will spend your CACFP funds on and what funding sources you will use to cover your remaining costs</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5</a:t>
            </a:fld>
            <a:endParaRPr lang="en-US"/>
          </a:p>
        </p:txBody>
      </p:sp>
    </p:spTree>
    <p:extLst>
      <p:ext uri="{BB962C8B-B14F-4D97-AF65-F5344CB8AC3E}">
        <p14:creationId xmlns:p14="http://schemas.microsoft.com/office/powerpoint/2010/main" val="1196787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CACFP</a:t>
            </a:r>
            <a:r>
              <a:rPr lang="en-US" baseline="0" dirty="0" smtClean="0"/>
              <a:t> funds may only be used toward costs that are allowable, reasonable and necessary. An allowable cost must meet the guidelines of FNS Instruction 796-2, Rev. 4</a:t>
            </a:r>
          </a:p>
          <a:p>
            <a:pPr marL="171450" indent="-171450">
              <a:buFontTx/>
              <a:buChar char="-"/>
            </a:pPr>
            <a:r>
              <a:rPr lang="en-US" dirty="0" smtClean="0"/>
              <a:t>Necessity is determined by the nature of the activity, while reasonableness is determined by the amount of the cost</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6</a:t>
            </a:fld>
            <a:endParaRPr lang="en-US"/>
          </a:p>
        </p:txBody>
      </p:sp>
    </p:spTree>
    <p:extLst>
      <p:ext uri="{BB962C8B-B14F-4D97-AF65-F5344CB8AC3E}">
        <p14:creationId xmlns:p14="http://schemas.microsoft.com/office/powerpoint/2010/main" val="2342635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7</a:t>
            </a:fld>
            <a:endParaRPr lang="en-US"/>
          </a:p>
        </p:txBody>
      </p:sp>
    </p:spTree>
    <p:extLst>
      <p:ext uri="{BB962C8B-B14F-4D97-AF65-F5344CB8AC3E}">
        <p14:creationId xmlns:p14="http://schemas.microsoft.com/office/powerpoint/2010/main" val="706551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Legal under State</a:t>
            </a:r>
            <a:r>
              <a:rPr lang="en-US" baseline="0" dirty="0" smtClean="0"/>
              <a:t> and Local Law- </a:t>
            </a:r>
            <a:r>
              <a:rPr lang="en-US" dirty="0" smtClean="0"/>
              <a:t>In order to be allowable, the cost must be authorized or at least not prohibited under Federal, State or local laws and regulations.</a:t>
            </a:r>
          </a:p>
          <a:p>
            <a:endParaRPr lang="en-US" dirty="0" smtClean="0"/>
          </a:p>
          <a:p>
            <a:r>
              <a:rPr lang="en-US" dirty="0" smtClean="0"/>
              <a:t>Conform with Federal</a:t>
            </a:r>
            <a:r>
              <a:rPr lang="en-US" baseline="0" dirty="0" smtClean="0"/>
              <a:t> Regulations- </a:t>
            </a:r>
            <a:r>
              <a:rPr lang="en-US" dirty="0" smtClean="0"/>
              <a:t>The cost must conform to limits or exclusions, as set forth in FNS Instruction 796-2, Rev. 4 and Federal laws, or other governing regulations. If a cost is prohibited by the IRS, it cannot be allowed in CACFP.</a:t>
            </a:r>
          </a:p>
          <a:p>
            <a:endParaRPr lang="en-US" dirty="0" smtClean="0"/>
          </a:p>
          <a:p>
            <a:r>
              <a:rPr lang="en-US" dirty="0" smtClean="0"/>
              <a:t>Consistent Treatment-</a:t>
            </a:r>
            <a:r>
              <a:rPr lang="en-US" baseline="0" dirty="0" smtClean="0"/>
              <a:t> </a:t>
            </a:r>
            <a:r>
              <a:rPr lang="en-US" dirty="0" smtClean="0"/>
              <a:t>The cost must be treated consistently through the application of U.S. GAAP principles. This means the same cost cannot be charged differently depending on the Program to which it is assigned</a:t>
            </a:r>
          </a:p>
          <a:p>
            <a:endParaRPr lang="en-US" dirty="0" smtClean="0"/>
          </a:p>
          <a:p>
            <a:r>
              <a:rPr lang="en-US" dirty="0" smtClean="0"/>
              <a:t>Applicable Credits- The cost must be net of all applicable credits. Only the actual cost to the institution can be claimed; any purchase discounts, rebates, or allowances received, must be credited to the CACFP either as a cost reduction or by cash refund</a:t>
            </a:r>
          </a:p>
          <a:p>
            <a:endParaRPr lang="en-US" dirty="0" smtClean="0"/>
          </a:p>
          <a:p>
            <a:r>
              <a:rPr lang="en-US" dirty="0" smtClean="0"/>
              <a:t>Adequate Documentation- All costs charged to the CACFP must be properly documented with receipts, invoices, or mileage logs, and time and attendance records</a:t>
            </a:r>
          </a:p>
          <a:p>
            <a:endParaRPr lang="en-US" dirty="0" smtClean="0"/>
          </a:p>
          <a:p>
            <a:r>
              <a:rPr lang="en-US" dirty="0" smtClean="0"/>
              <a:t>Prior Approval- All costs require prior approval before they can be incurred – that is, obtaining the State agency’s or FNS’ written permission ahead of the expenditure is required. </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8</a:t>
            </a:fld>
            <a:endParaRPr lang="en-US"/>
          </a:p>
        </p:txBody>
      </p:sp>
    </p:spTree>
    <p:extLst>
      <p:ext uri="{BB962C8B-B14F-4D97-AF65-F5344CB8AC3E}">
        <p14:creationId xmlns:p14="http://schemas.microsoft.com/office/powerpoint/2010/main" val="451032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costs are easy to identify as directly attributable to the CACFP meal service or administrative duties. Other costs are difficult to attribute to only CACFP activities because the costs cover non-Program activities also; these are referred to as indirect costs and require special approval.</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9</a:t>
            </a:fld>
            <a:endParaRPr lang="en-US"/>
          </a:p>
        </p:txBody>
      </p:sp>
    </p:spTree>
    <p:extLst>
      <p:ext uri="{BB962C8B-B14F-4D97-AF65-F5344CB8AC3E}">
        <p14:creationId xmlns:p14="http://schemas.microsoft.com/office/powerpoint/2010/main" val="2242133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Allocation is the procedure used to determine the amount or percentage of cost charged to a particular function/activity or Program, based on the benefits received, not the source of funds available to pay for the cost. The institution must provide the State agency with the method it will use to assign or allocate these shared costs. </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10</a:t>
            </a:fld>
            <a:endParaRPr lang="en-US"/>
          </a:p>
        </p:txBody>
      </p:sp>
    </p:spTree>
    <p:extLst>
      <p:ext uri="{BB962C8B-B14F-4D97-AF65-F5344CB8AC3E}">
        <p14:creationId xmlns:p14="http://schemas.microsoft.com/office/powerpoint/2010/main" val="4235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Semi annual certification</a:t>
            </a:r>
            <a:r>
              <a:rPr lang="en-US" baseline="0" dirty="0" smtClean="0"/>
              <a:t> is for when you have an employee that has 100% CACFP duties and are being paid with CACFP funds</a:t>
            </a:r>
            <a:endParaRPr lang="en-US" dirty="0"/>
          </a:p>
        </p:txBody>
      </p:sp>
      <p:sp>
        <p:nvSpPr>
          <p:cNvPr id="4" name="Slide Number Placeholder 3"/>
          <p:cNvSpPr>
            <a:spLocks noGrp="1"/>
          </p:cNvSpPr>
          <p:nvPr>
            <p:ph type="sldNum" sz="quarter" idx="10"/>
          </p:nvPr>
        </p:nvSpPr>
        <p:spPr/>
        <p:txBody>
          <a:bodyPr/>
          <a:lstStyle/>
          <a:p>
            <a:fld id="{D6D234C2-E9C8-4320-B461-B0A35CEF0328}" type="slidenum">
              <a:rPr lang="en-US" smtClean="0"/>
              <a:t>11</a:t>
            </a:fld>
            <a:endParaRPr lang="en-US"/>
          </a:p>
        </p:txBody>
      </p:sp>
    </p:spTree>
    <p:extLst>
      <p:ext uri="{BB962C8B-B14F-4D97-AF65-F5344CB8AC3E}">
        <p14:creationId xmlns:p14="http://schemas.microsoft.com/office/powerpoint/2010/main" val="3961289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_ Whit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2553" y="2744002"/>
            <a:ext cx="1508918" cy="1606718"/>
          </a:xfrm>
          <a:prstGeom prst="rect">
            <a:avLst/>
          </a:prstGeom>
        </p:spPr>
      </p:pic>
      <p:sp>
        <p:nvSpPr>
          <p:cNvPr id="9" name="Rectangle 8"/>
          <p:cNvSpPr/>
          <p:nvPr userDrawn="1"/>
        </p:nvSpPr>
        <p:spPr>
          <a:xfrm>
            <a:off x="3266230" y="2840228"/>
            <a:ext cx="45719" cy="141845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userDrawn="1"/>
        </p:nvCxnSpPr>
        <p:spPr>
          <a:xfrm>
            <a:off x="3510425" y="3818501"/>
            <a:ext cx="4953000" cy="0"/>
          </a:xfrm>
          <a:prstGeom prst="line">
            <a:avLst/>
          </a:prstGeom>
          <a:ln w="12700" cmpd="sng">
            <a:solidFill>
              <a:schemeClr val="tx2"/>
            </a:solidFill>
            <a:prstDash val="dot"/>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11" name="Text Placeholder 22"/>
          <p:cNvSpPr>
            <a:spLocks noGrp="1"/>
          </p:cNvSpPr>
          <p:nvPr>
            <p:ph type="body" sz="quarter" idx="10" hasCustomPrompt="1"/>
          </p:nvPr>
        </p:nvSpPr>
        <p:spPr>
          <a:xfrm>
            <a:off x="3487833" y="2549424"/>
            <a:ext cx="5132387" cy="645807"/>
          </a:xfrm>
          <a:prstGeom prst="rect">
            <a:avLst/>
          </a:prstGeom>
        </p:spPr>
        <p:txBody>
          <a:bodyPr/>
          <a:lstStyle>
            <a:lvl1pPr marL="0" indent="0">
              <a:buNone/>
              <a:defRPr sz="4000" b="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12" name="Text Placeholder 22"/>
          <p:cNvSpPr>
            <a:spLocks noGrp="1"/>
          </p:cNvSpPr>
          <p:nvPr>
            <p:ph type="body" sz="quarter" idx="11" hasCustomPrompt="1"/>
          </p:nvPr>
        </p:nvSpPr>
        <p:spPr>
          <a:xfrm>
            <a:off x="3486708" y="3232903"/>
            <a:ext cx="5132387" cy="476523"/>
          </a:xfrm>
          <a:prstGeom prst="rect">
            <a:avLst/>
          </a:prstGeom>
        </p:spPr>
        <p:txBody>
          <a:bodyPr/>
          <a:lstStyle>
            <a:lvl1pPr marL="0" indent="0">
              <a:buNone/>
              <a:defRPr sz="2400" b="0" i="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13" name="Text Placeholder 22"/>
          <p:cNvSpPr>
            <a:spLocks noGrp="1"/>
          </p:cNvSpPr>
          <p:nvPr>
            <p:ph type="body" sz="quarter" idx="12" hasCustomPrompt="1"/>
          </p:nvPr>
        </p:nvSpPr>
        <p:spPr>
          <a:xfrm>
            <a:off x="3486707" y="3874197"/>
            <a:ext cx="5132387" cy="476523"/>
          </a:xfrm>
          <a:prstGeom prst="rect">
            <a:avLst/>
          </a:prstGeom>
        </p:spPr>
        <p:txBody>
          <a:bodyPr/>
          <a:lstStyle>
            <a:lvl1pPr marL="0" indent="0">
              <a:buNone/>
              <a:defRPr sz="1400" b="0" i="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37316306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lide _ Photo VIII">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r="10831"/>
          <a:stretch/>
        </p:blipFill>
        <p:spPr>
          <a:xfrm>
            <a:off x="9017" y="0"/>
            <a:ext cx="9153825" cy="684711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5" name="Rectangle 4"/>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7"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9"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
        <p:nvSpPr>
          <p:cNvPr id="10"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Tree>
    <p:extLst>
      <p:ext uri="{BB962C8B-B14F-4D97-AF65-F5344CB8AC3E}">
        <p14:creationId xmlns:p14="http://schemas.microsoft.com/office/powerpoint/2010/main" val="128395827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cxnSp>
        <p:nvCxnSpPr>
          <p:cNvPr id="9" name="Straight Connector 8"/>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userDrawn="1"/>
        </p:nvSpPr>
        <p:spPr>
          <a:xfrm>
            <a:off x="0" y="1"/>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2" name="Title 1"/>
          <p:cNvSpPr>
            <a:spLocks noGrp="1"/>
          </p:cNvSpPr>
          <p:nvPr>
            <p:ph type="title" hasCustomPrompt="1"/>
          </p:nvPr>
        </p:nvSpPr>
        <p:spPr>
          <a:xfrm>
            <a:off x="1188556" y="164575"/>
            <a:ext cx="1693624" cy="646331"/>
          </a:xfrm>
          <a:prstGeom prst="rect">
            <a:avLst/>
          </a:prstGeom>
        </p:spPr>
        <p:txBody>
          <a:bodyPr>
            <a:noAutofit/>
          </a:bodyPr>
          <a:lstStyle>
            <a:lvl1pPr algn="l">
              <a:defRPr sz="3600">
                <a:solidFill>
                  <a:schemeClr val="bg1"/>
                </a:solidFill>
              </a:defRPr>
            </a:lvl1pPr>
          </a:lstStyle>
          <a:p>
            <a:r>
              <a:rPr lang="en-US" dirty="0" smtClean="0"/>
              <a:t>Agenda</a:t>
            </a:r>
            <a:endParaRPr lang="en-US" dirty="0"/>
          </a:p>
        </p:txBody>
      </p:sp>
      <p:sp>
        <p:nvSpPr>
          <p:cNvPr id="6"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sp>
        <p:nvSpPr>
          <p:cNvPr id="8" name="Text Placeholder 7"/>
          <p:cNvSpPr>
            <a:spLocks noGrp="1"/>
          </p:cNvSpPr>
          <p:nvPr>
            <p:ph type="body" sz="quarter" idx="14"/>
          </p:nvPr>
        </p:nvSpPr>
        <p:spPr>
          <a:xfrm>
            <a:off x="309045" y="1247560"/>
            <a:ext cx="8372485" cy="3763962"/>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9428996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rgbClr val="D11242"/>
        </a:solidFill>
        <a:effectLst/>
      </p:bgPr>
    </p:bg>
    <p:spTree>
      <p:nvGrpSpPr>
        <p:cNvPr id="1" name=""/>
        <p:cNvGrpSpPr/>
        <p:nvPr/>
      </p:nvGrpSpPr>
      <p:grpSpPr>
        <a:xfrm>
          <a:off x="0" y="0"/>
          <a:ext cx="0" cy="0"/>
          <a:chOff x="0" y="0"/>
          <a:chExt cx="0" cy="0"/>
        </a:xfrm>
      </p:grpSpPr>
      <p:sp>
        <p:nvSpPr>
          <p:cNvPr id="7" name="Text Placeholder 22"/>
          <p:cNvSpPr>
            <a:spLocks noGrp="1"/>
          </p:cNvSpPr>
          <p:nvPr>
            <p:ph type="body" sz="quarter" idx="10" hasCustomPrompt="1"/>
          </p:nvPr>
        </p:nvSpPr>
        <p:spPr>
          <a:xfrm>
            <a:off x="2666061" y="3214770"/>
            <a:ext cx="5132387" cy="645807"/>
          </a:xfrm>
          <a:prstGeom prst="rect">
            <a:avLst/>
          </a:prstGeom>
        </p:spPr>
        <p:txBody>
          <a:bodyPr/>
          <a:lstStyle>
            <a:lvl1pPr marL="0" indent="0">
              <a:buNone/>
              <a:defRPr sz="4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Enter Section Title</a:t>
            </a:r>
          </a:p>
        </p:txBody>
      </p:sp>
      <p:sp>
        <p:nvSpPr>
          <p:cNvPr id="8" name="Rectangle 7"/>
          <p:cNvSpPr/>
          <p:nvPr userDrawn="1"/>
        </p:nvSpPr>
        <p:spPr>
          <a:xfrm flipH="1">
            <a:off x="2518865" y="3043552"/>
            <a:ext cx="45719" cy="988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80453" y="2985602"/>
            <a:ext cx="1036935" cy="1104144"/>
          </a:xfrm>
          <a:prstGeom prst="rect">
            <a:avLst/>
          </a:prstGeom>
        </p:spPr>
      </p:pic>
    </p:spTree>
    <p:extLst>
      <p:ext uri="{BB962C8B-B14F-4D97-AF65-F5344CB8AC3E}">
        <p14:creationId xmlns:p14="http://schemas.microsoft.com/office/powerpoint/2010/main" val="5228670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sp>
        <p:nvSpPr>
          <p:cNvPr id="17" name="Text Placeholder 16"/>
          <p:cNvSpPr>
            <a:spLocks noGrp="1"/>
          </p:cNvSpPr>
          <p:nvPr>
            <p:ph type="body" sz="quarter" idx="13"/>
          </p:nvPr>
        </p:nvSpPr>
        <p:spPr>
          <a:xfrm>
            <a:off x="309045" y="1124700"/>
            <a:ext cx="8525393" cy="5023237"/>
          </a:xfrm>
          <a:prstGeom prst="rect">
            <a:avLst/>
          </a:prstGeom>
        </p:spPr>
        <p:txBody>
          <a:bodyPr/>
          <a:lstStyle>
            <a:lvl1pPr>
              <a:defRPr sz="2000"/>
            </a:lvl1pPr>
            <a:lvl2pPr>
              <a:defRPr sz="20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21" name="Title 1"/>
          <p:cNvSpPr>
            <a:spLocks noGrp="1"/>
          </p:cNvSpPr>
          <p:nvPr>
            <p:ph type="title" hasCustomPrompt="1"/>
          </p:nvPr>
        </p:nvSpPr>
        <p:spPr>
          <a:xfrm>
            <a:off x="1000335" y="113245"/>
            <a:ext cx="2884179" cy="646331"/>
          </a:xfrm>
          <a:prstGeom prst="rect">
            <a:avLst/>
          </a:prstGeom>
        </p:spPr>
        <p:txBody>
          <a:bodyPr wrap="none">
            <a:spAutoFit/>
          </a:bodyPr>
          <a:lstStyle>
            <a:lvl1pPr algn="l">
              <a:defRPr sz="3600">
                <a:solidFill>
                  <a:schemeClr val="bg1"/>
                </a:solidFill>
              </a:defRPr>
            </a:lvl1pPr>
          </a:lstStyle>
          <a:p>
            <a:r>
              <a:rPr lang="en-US" dirty="0" smtClean="0"/>
              <a:t>Enter Heading</a:t>
            </a:r>
            <a:endParaRPr lang="en-US" dirty="0"/>
          </a:p>
        </p:txBody>
      </p:sp>
    </p:spTree>
    <p:extLst>
      <p:ext uri="{BB962C8B-B14F-4D97-AF65-F5344CB8AC3E}">
        <p14:creationId xmlns:p14="http://schemas.microsoft.com/office/powerpoint/2010/main" val="14682228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mp; Image">
    <p:spTree>
      <p:nvGrpSpPr>
        <p:cNvPr id="1" name=""/>
        <p:cNvGrpSpPr/>
        <p:nvPr/>
      </p:nvGrpSpPr>
      <p:grpSpPr>
        <a:xfrm>
          <a:off x="0" y="0"/>
          <a:ext cx="0" cy="0"/>
          <a:chOff x="0" y="0"/>
          <a:chExt cx="0" cy="0"/>
        </a:xfrm>
      </p:grpSpPr>
      <p:cxnSp>
        <p:nvCxnSpPr>
          <p:cNvPr id="4" name="Straight Connector 3"/>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9" name="Oval 18"/>
          <p:cNvSpPr/>
          <p:nvPr userDrawn="1"/>
        </p:nvSpPr>
        <p:spPr>
          <a:xfrm>
            <a:off x="7490780" y="2883300"/>
            <a:ext cx="430485" cy="43048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5400" dirty="0" smtClean="0">
                <a:solidFill>
                  <a:srgbClr val="C00000"/>
                </a:solidFill>
              </a:rPr>
              <a:t>”</a:t>
            </a:r>
            <a:endParaRPr lang="en-US" sz="5400" dirty="0">
              <a:solidFill>
                <a:srgbClr val="C00000"/>
              </a:solidFill>
            </a:endParaRPr>
          </a:p>
        </p:txBody>
      </p:sp>
      <p:sp>
        <p:nvSpPr>
          <p:cNvPr id="20" name="Oval 19"/>
          <p:cNvSpPr/>
          <p:nvPr userDrawn="1"/>
        </p:nvSpPr>
        <p:spPr>
          <a:xfrm>
            <a:off x="961930" y="2576060"/>
            <a:ext cx="430485" cy="43048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5400" dirty="0" smtClean="0">
                <a:solidFill>
                  <a:srgbClr val="C00000"/>
                </a:solidFill>
              </a:rPr>
              <a:t>“</a:t>
            </a:r>
            <a:endParaRPr lang="en-US" sz="5400" dirty="0">
              <a:solidFill>
                <a:srgbClr val="C00000"/>
              </a:solidFill>
            </a:endParaRPr>
          </a:p>
        </p:txBody>
      </p:sp>
      <p:sp>
        <p:nvSpPr>
          <p:cNvPr id="23" name="Picture Placeholder 22"/>
          <p:cNvSpPr>
            <a:spLocks noGrp="1"/>
          </p:cNvSpPr>
          <p:nvPr>
            <p:ph type="pic" sz="quarter" idx="13"/>
          </p:nvPr>
        </p:nvSpPr>
        <p:spPr>
          <a:xfrm>
            <a:off x="0" y="3505200"/>
            <a:ext cx="9144000" cy="2611438"/>
          </a:xfrm>
          <a:prstGeom prst="rect">
            <a:avLst/>
          </a:prstGeom>
        </p:spPr>
        <p:txBody>
          <a:bodyPr anchor="ctr"/>
          <a:lstStyle>
            <a:lvl1pPr marL="0" indent="0" algn="ctr">
              <a:buNone/>
              <a:defRPr/>
            </a:lvl1pPr>
          </a:lstStyle>
          <a:p>
            <a:endParaRPr lang="en-US" dirty="0"/>
          </a:p>
        </p:txBody>
      </p:sp>
      <p:sp>
        <p:nvSpPr>
          <p:cNvPr id="24" name="Title 23"/>
          <p:cNvSpPr>
            <a:spLocks noGrp="1"/>
          </p:cNvSpPr>
          <p:nvPr>
            <p:ph type="title" hasCustomPrompt="1"/>
          </p:nvPr>
        </p:nvSpPr>
        <p:spPr>
          <a:xfrm>
            <a:off x="1115550" y="116220"/>
            <a:ext cx="2886881" cy="646331"/>
          </a:xfrm>
          <a:prstGeom prst="rect">
            <a:avLst/>
          </a:prstGeom>
        </p:spPr>
        <p:txBody>
          <a:bodyPr wrap="none">
            <a:spAutoFit/>
          </a:bodyPr>
          <a:lstStyle>
            <a:lvl1pPr algn="l">
              <a:defRPr sz="3600" b="0">
                <a:solidFill>
                  <a:schemeClr val="bg1"/>
                </a:solidFill>
              </a:defRPr>
            </a:lvl1pPr>
          </a:lstStyle>
          <a:p>
            <a:r>
              <a:rPr lang="en-US" kern="3000" spc="30" dirty="0" smtClean="0">
                <a:latin typeface="Calibri" charset="0"/>
                <a:ea typeface="Calibri" charset="0"/>
                <a:cs typeface="Calibri" charset="0"/>
              </a:rPr>
              <a:t>Enter Heading</a:t>
            </a:r>
            <a:endParaRPr lang="en-US" kern="3000" spc="30" dirty="0">
              <a:latin typeface="Calibri" charset="0"/>
              <a:ea typeface="Calibri" charset="0"/>
              <a:cs typeface="Calibri" charset="0"/>
            </a:endParaRPr>
          </a:p>
        </p:txBody>
      </p:sp>
      <p:sp>
        <p:nvSpPr>
          <p:cNvPr id="5" name="Text Placeholder 4"/>
          <p:cNvSpPr>
            <a:spLocks noGrp="1"/>
          </p:cNvSpPr>
          <p:nvPr>
            <p:ph type="body" sz="quarter" idx="14" hasCustomPrompt="1"/>
          </p:nvPr>
        </p:nvSpPr>
        <p:spPr>
          <a:xfrm>
            <a:off x="1536549" y="2515000"/>
            <a:ext cx="5837237" cy="736600"/>
          </a:xfrm>
          <a:prstGeom prst="rect">
            <a:avLst/>
          </a:prstGeom>
        </p:spPr>
        <p:txBody>
          <a:bodyPr/>
          <a:lstStyle>
            <a:lvl1pPr marL="0" indent="0">
              <a:buNone/>
              <a:defRPr sz="2400" b="1"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Insert quote or descriptive text.</a:t>
            </a:r>
            <a:endParaRPr lang="en-US" dirty="0"/>
          </a:p>
        </p:txBody>
      </p:sp>
      <p:sp>
        <p:nvSpPr>
          <p:cNvPr id="26" name="Text Placeholder 4"/>
          <p:cNvSpPr>
            <a:spLocks noGrp="1"/>
          </p:cNvSpPr>
          <p:nvPr>
            <p:ph type="body" sz="quarter" idx="15" hasCustomPrompt="1"/>
          </p:nvPr>
        </p:nvSpPr>
        <p:spPr>
          <a:xfrm>
            <a:off x="605643" y="1236922"/>
            <a:ext cx="8229312" cy="736600"/>
          </a:xfrm>
          <a:prstGeom prst="rect">
            <a:avLst/>
          </a:prstGeom>
        </p:spPr>
        <p:txBody>
          <a:bodyPr/>
          <a:lstStyle>
            <a:lvl1pPr marL="0" indent="0">
              <a:buNone/>
              <a:defRPr sz="1800" b="0" baseline="0"/>
            </a:lvl1pPr>
            <a:lvl2pPr marL="457200" indent="0">
              <a:buNone/>
              <a:defRPr/>
            </a:lvl2pPr>
            <a:lvl3pPr marL="914400" indent="0">
              <a:buNone/>
              <a:defRPr/>
            </a:lvl3pPr>
            <a:lvl4pPr marL="1371600" indent="0">
              <a:buNone/>
              <a:defRPr/>
            </a:lvl4pPr>
            <a:lvl5pPr marL="1828800" indent="0">
              <a:buNone/>
              <a:defRPr/>
            </a:lvl5pPr>
          </a:lstStyle>
          <a:p>
            <a:pPr lvl="0"/>
            <a:r>
              <a:rPr lang="en-US" kern="3000" spc="30" dirty="0" smtClean="0">
                <a:latin typeface="Calibri" charset="0"/>
                <a:ea typeface="Calibri" charset="0"/>
                <a:cs typeface="Calibri" charset="0"/>
              </a:rPr>
              <a:t>This slide is useful to introduce a main or core idea. Use this area to summarize information or highlight a core idea. </a:t>
            </a:r>
            <a:endParaRPr lang="en-US" dirty="0"/>
          </a:p>
        </p:txBody>
      </p:sp>
    </p:spTree>
    <p:extLst>
      <p:ext uri="{BB962C8B-B14F-4D97-AF65-F5344CB8AC3E}">
        <p14:creationId xmlns:p14="http://schemas.microsoft.com/office/powerpoint/2010/main" val="17573944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I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9" name="Content Placeholder 18"/>
          <p:cNvSpPr>
            <a:spLocks noGrp="1"/>
          </p:cNvSpPr>
          <p:nvPr>
            <p:ph sz="quarter" idx="13" hasCustomPrompt="1"/>
          </p:nvPr>
        </p:nvSpPr>
        <p:spPr>
          <a:xfrm>
            <a:off x="309045" y="2814638"/>
            <a:ext cx="8525910" cy="2995612"/>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dirty="0" smtClean="0"/>
              <a:t>Bullet 1</a:t>
            </a:r>
          </a:p>
          <a:p>
            <a:pPr lvl="0"/>
            <a:r>
              <a:rPr lang="en-US" dirty="0" smtClean="0"/>
              <a:t>Bullet 2</a:t>
            </a:r>
          </a:p>
          <a:p>
            <a:pPr lvl="0"/>
            <a:r>
              <a:rPr lang="en-US" dirty="0" smtClean="0"/>
              <a:t>Bullet 3</a:t>
            </a:r>
            <a:endParaRPr lang="en-US" dirty="0"/>
          </a:p>
        </p:txBody>
      </p:sp>
      <p:sp>
        <p:nvSpPr>
          <p:cNvPr id="20" name="Title 19"/>
          <p:cNvSpPr>
            <a:spLocks noGrp="1"/>
          </p:cNvSpPr>
          <p:nvPr>
            <p:ph type="title" hasCustomPrompt="1"/>
          </p:nvPr>
        </p:nvSpPr>
        <p:spPr>
          <a:xfrm>
            <a:off x="958127" y="126120"/>
            <a:ext cx="2886881" cy="646331"/>
          </a:xfrm>
          <a:prstGeom prst="rect">
            <a:avLst/>
          </a:prstGeom>
        </p:spPr>
        <p:txBody>
          <a:bodyPr wrap="none">
            <a:spAutoFit/>
          </a:bodyPr>
          <a:lstStyle>
            <a:lvl1pPr algn="l">
              <a:defRPr sz="3600">
                <a:solidFill>
                  <a:schemeClr val="bg1"/>
                </a:solidFill>
              </a:defRPr>
            </a:lvl1pPr>
          </a:lstStyle>
          <a:p>
            <a:r>
              <a:rPr lang="en-US" kern="3000" spc="30" dirty="0" smtClean="0">
                <a:latin typeface="Calibri" charset="0"/>
                <a:ea typeface="Calibri" charset="0"/>
                <a:cs typeface="Calibri" charset="0"/>
              </a:rPr>
              <a:t>Enter Heading</a:t>
            </a:r>
            <a:endParaRPr lang="en-US" kern="3000" spc="30" dirty="0">
              <a:latin typeface="Calibri" charset="0"/>
              <a:ea typeface="Calibri" charset="0"/>
              <a:cs typeface="Calibri" charset="0"/>
            </a:endParaRPr>
          </a:p>
        </p:txBody>
      </p:sp>
      <p:sp>
        <p:nvSpPr>
          <p:cNvPr id="13" name="Text Placeholder 4"/>
          <p:cNvSpPr>
            <a:spLocks noGrp="1"/>
          </p:cNvSpPr>
          <p:nvPr>
            <p:ph type="body" sz="quarter" idx="14" hasCustomPrompt="1"/>
          </p:nvPr>
        </p:nvSpPr>
        <p:spPr>
          <a:xfrm>
            <a:off x="309045" y="1369248"/>
            <a:ext cx="8525910" cy="923330"/>
          </a:xfrm>
          <a:prstGeom prst="rect">
            <a:avLst/>
          </a:prstGeom>
        </p:spPr>
        <p:txBody>
          <a:bodyPr>
            <a:spAutoFit/>
          </a:bodyPr>
          <a:lstStyle>
            <a:lvl1pPr marL="0" indent="0" algn="ctr">
              <a:buNone/>
              <a:defRPr sz="1800" b="0" baseline="0"/>
            </a:lvl1pPr>
            <a:lvl2pPr marL="457200" indent="0">
              <a:buNone/>
              <a:defRPr/>
            </a:lvl2pPr>
            <a:lvl3pPr marL="914400" indent="0">
              <a:buNone/>
              <a:defRPr/>
            </a:lvl3pPr>
            <a:lvl4pPr marL="1371600" indent="0">
              <a:buNone/>
              <a:defRPr/>
            </a:lvl4pPr>
            <a:lvl5pPr marL="1828800" indent="0">
              <a:buNone/>
              <a:defRPr/>
            </a:lvl5pPr>
          </a:lstStyle>
          <a:p>
            <a:r>
              <a:rPr lang="en-US" kern="3000" spc="30" dirty="0" smtClean="0">
                <a:latin typeface="Calibri" charset="0"/>
                <a:ea typeface="Calibri" charset="0"/>
                <a:cs typeface="Calibri" charset="0"/>
              </a:rPr>
              <a:t>This slide is useful for bulleted ideas and concepts. Keep it streamlined by not using more than two bulleted concepts for ample legibility. Use this area to summarize information or highlight a core idea. </a:t>
            </a:r>
            <a:endParaRPr lang="en-US" kern="3000" spc="30" dirty="0">
              <a:latin typeface="Calibri" charset="0"/>
              <a:ea typeface="Calibri" charset="0"/>
              <a:cs typeface="Calibri" charset="0"/>
            </a:endParaRPr>
          </a:p>
        </p:txBody>
      </p:sp>
    </p:spTree>
    <p:extLst>
      <p:ext uri="{BB962C8B-B14F-4D97-AF65-F5344CB8AC3E}">
        <p14:creationId xmlns:p14="http://schemas.microsoft.com/office/powerpoint/2010/main" val="192135414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_II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8" name="Picture Placeholder 17"/>
          <p:cNvSpPr>
            <a:spLocks noGrp="1"/>
          </p:cNvSpPr>
          <p:nvPr>
            <p:ph type="pic" sz="quarter" idx="13"/>
          </p:nvPr>
        </p:nvSpPr>
        <p:spPr>
          <a:xfrm>
            <a:off x="602610" y="2248236"/>
            <a:ext cx="2189163" cy="2189163"/>
          </a:xfrm>
          <a:prstGeom prst="rect">
            <a:avLst/>
          </a:prstGeom>
        </p:spPr>
        <p:txBody>
          <a:bodyPr anchor="ctr"/>
          <a:lstStyle>
            <a:lvl1pPr marL="0" indent="0" algn="ctr">
              <a:buNone/>
              <a:defRPr sz="2000"/>
            </a:lvl1pPr>
          </a:lstStyle>
          <a:p>
            <a:endParaRPr lang="en-US"/>
          </a:p>
        </p:txBody>
      </p:sp>
      <p:sp>
        <p:nvSpPr>
          <p:cNvPr id="19" name="Picture Placeholder 17"/>
          <p:cNvSpPr>
            <a:spLocks noGrp="1"/>
          </p:cNvSpPr>
          <p:nvPr>
            <p:ph type="pic" sz="quarter" idx="14"/>
          </p:nvPr>
        </p:nvSpPr>
        <p:spPr>
          <a:xfrm>
            <a:off x="3451379" y="2248236"/>
            <a:ext cx="2189163" cy="2189163"/>
          </a:xfrm>
          <a:prstGeom prst="rect">
            <a:avLst/>
          </a:prstGeom>
        </p:spPr>
        <p:txBody>
          <a:bodyPr anchor="ctr"/>
          <a:lstStyle>
            <a:lvl1pPr marL="0" indent="0" algn="ctr">
              <a:buNone/>
              <a:defRPr sz="2000"/>
            </a:lvl1pPr>
          </a:lstStyle>
          <a:p>
            <a:endParaRPr lang="en-US"/>
          </a:p>
        </p:txBody>
      </p:sp>
      <p:sp>
        <p:nvSpPr>
          <p:cNvPr id="20" name="Picture Placeholder 17"/>
          <p:cNvSpPr>
            <a:spLocks noGrp="1"/>
          </p:cNvSpPr>
          <p:nvPr>
            <p:ph type="pic" sz="quarter" idx="15"/>
          </p:nvPr>
        </p:nvSpPr>
        <p:spPr>
          <a:xfrm>
            <a:off x="6300147" y="2248236"/>
            <a:ext cx="2189163" cy="2189163"/>
          </a:xfrm>
          <a:prstGeom prst="rect">
            <a:avLst/>
          </a:prstGeom>
        </p:spPr>
        <p:txBody>
          <a:bodyPr anchor="ctr"/>
          <a:lstStyle>
            <a:lvl1pPr marL="0" indent="0" algn="ctr">
              <a:buNone/>
              <a:defRPr sz="2000"/>
            </a:lvl1pPr>
          </a:lstStyle>
          <a:p>
            <a:endParaRPr lang="en-US" dirty="0"/>
          </a:p>
        </p:txBody>
      </p:sp>
      <p:sp>
        <p:nvSpPr>
          <p:cNvPr id="22" name="Text Placeholder 21"/>
          <p:cNvSpPr>
            <a:spLocks noGrp="1"/>
          </p:cNvSpPr>
          <p:nvPr>
            <p:ph type="body" sz="quarter" idx="16" hasCustomPrompt="1"/>
          </p:nvPr>
        </p:nvSpPr>
        <p:spPr>
          <a:xfrm>
            <a:off x="603250"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3" name="Text Placeholder 21"/>
          <p:cNvSpPr>
            <a:spLocks noGrp="1"/>
          </p:cNvSpPr>
          <p:nvPr>
            <p:ph type="body" sz="quarter" idx="17" hasCustomPrompt="1"/>
          </p:nvPr>
        </p:nvSpPr>
        <p:spPr>
          <a:xfrm>
            <a:off x="3451379"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4" name="Text Placeholder 21"/>
          <p:cNvSpPr>
            <a:spLocks noGrp="1"/>
          </p:cNvSpPr>
          <p:nvPr>
            <p:ph type="body" sz="quarter" idx="18" hasCustomPrompt="1"/>
          </p:nvPr>
        </p:nvSpPr>
        <p:spPr>
          <a:xfrm>
            <a:off x="6299508"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16" name="Text Placeholder 4"/>
          <p:cNvSpPr>
            <a:spLocks noGrp="1"/>
          </p:cNvSpPr>
          <p:nvPr>
            <p:ph type="body" sz="quarter" idx="19" hasCustomPrompt="1"/>
          </p:nvPr>
        </p:nvSpPr>
        <p:spPr>
          <a:xfrm>
            <a:off x="309045" y="1220311"/>
            <a:ext cx="8525910" cy="646331"/>
          </a:xfrm>
          <a:prstGeom prst="rect">
            <a:avLst/>
          </a:prstGeom>
        </p:spPr>
        <p:txBody>
          <a:bodyPr>
            <a:spAutoFit/>
          </a:bodyPr>
          <a:lstStyle>
            <a:lvl1pPr marL="0" indent="0" algn="ctr">
              <a:buNone/>
              <a:defRPr sz="1800" b="0" baseline="0"/>
            </a:lvl1pPr>
            <a:lvl2pPr marL="457200" indent="0">
              <a:buNone/>
              <a:defRPr/>
            </a:lvl2pPr>
            <a:lvl3pPr marL="914400" indent="0">
              <a:buNone/>
              <a:defRPr/>
            </a:lvl3pPr>
            <a:lvl4pPr marL="1371600" indent="0">
              <a:buNone/>
              <a:defRPr/>
            </a:lvl4pPr>
            <a:lvl5pPr marL="1828800" indent="0">
              <a:buNone/>
              <a:defRPr/>
            </a:lvl5pPr>
          </a:lstStyle>
          <a:p>
            <a:r>
              <a:rPr lang="en-US" kern="3000" spc="30" dirty="0" smtClean="0">
                <a:latin typeface="Calibri" charset="0"/>
                <a:ea typeface="Calibri" charset="0"/>
                <a:cs typeface="Calibri" charset="0"/>
              </a:rPr>
              <a:t>This slide is useful to introduce teams or a trio of ideas. Use this area to summarize information or highlight a core idea. </a:t>
            </a:r>
            <a:endParaRPr lang="en-US" kern="3000" spc="30" dirty="0">
              <a:latin typeface="Calibri" charset="0"/>
              <a:ea typeface="Calibri" charset="0"/>
              <a:cs typeface="Calibri" charset="0"/>
            </a:endParaRPr>
          </a:p>
        </p:txBody>
      </p:sp>
      <p:sp>
        <p:nvSpPr>
          <p:cNvPr id="4" name="Title 3"/>
          <p:cNvSpPr>
            <a:spLocks noGrp="1"/>
          </p:cNvSpPr>
          <p:nvPr>
            <p:ph type="title" hasCustomPrompt="1"/>
          </p:nvPr>
        </p:nvSpPr>
        <p:spPr>
          <a:xfrm>
            <a:off x="931960" y="114070"/>
            <a:ext cx="2836867" cy="646331"/>
          </a:xfrm>
          <a:prstGeom prst="rect">
            <a:avLst/>
          </a:prstGeom>
        </p:spPr>
        <p:txBody>
          <a:bodyPr wrap="none">
            <a:spAutoFit/>
          </a:bodyPr>
          <a:lstStyle>
            <a:lvl1pPr algn="l">
              <a:defRPr sz="3600">
                <a:solidFill>
                  <a:schemeClr val="bg1"/>
                </a:solidFill>
              </a:defRPr>
            </a:lvl1pPr>
          </a:lstStyle>
          <a:p>
            <a:r>
              <a:rPr lang="en-US" dirty="0" smtClean="0"/>
              <a:t>Enter Heading</a:t>
            </a:r>
            <a:endParaRPr lang="en-US" dirty="0"/>
          </a:p>
        </p:txBody>
      </p:sp>
    </p:spTree>
    <p:extLst>
      <p:ext uri="{BB962C8B-B14F-4D97-AF65-F5344CB8AC3E}">
        <p14:creationId xmlns:p14="http://schemas.microsoft.com/office/powerpoint/2010/main" val="14095822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deas Trio">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Oval 16"/>
          <p:cNvSpPr/>
          <p:nvPr userDrawn="1"/>
        </p:nvSpPr>
        <p:spPr>
          <a:xfrm>
            <a:off x="789963" y="2372007"/>
            <a:ext cx="2170738" cy="2170738"/>
          </a:xfrm>
          <a:prstGeom prst="ellipse">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Regular" charset="0"/>
            </a:endParaRPr>
          </a:p>
        </p:txBody>
      </p:sp>
      <p:sp>
        <p:nvSpPr>
          <p:cNvPr id="18" name="Oval 17"/>
          <p:cNvSpPr/>
          <p:nvPr userDrawn="1"/>
        </p:nvSpPr>
        <p:spPr>
          <a:xfrm>
            <a:off x="3227825" y="2372006"/>
            <a:ext cx="2170738" cy="217073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Regular" charset="0"/>
            </a:endParaRPr>
          </a:p>
        </p:txBody>
      </p:sp>
      <p:sp>
        <p:nvSpPr>
          <p:cNvPr id="19" name="Oval 18"/>
          <p:cNvSpPr/>
          <p:nvPr userDrawn="1"/>
        </p:nvSpPr>
        <p:spPr>
          <a:xfrm>
            <a:off x="5685745" y="2372005"/>
            <a:ext cx="2170738" cy="217073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Regular" charset="0"/>
            </a:endParaRPr>
          </a:p>
        </p:txBody>
      </p:sp>
      <p:sp>
        <p:nvSpPr>
          <p:cNvPr id="20" name="Rectangle 19"/>
          <p:cNvSpPr/>
          <p:nvPr userDrawn="1"/>
        </p:nvSpPr>
        <p:spPr>
          <a:xfrm flipH="1">
            <a:off x="679667" y="4745825"/>
            <a:ext cx="48864" cy="10297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1" name="Rectangle 20"/>
          <p:cNvSpPr/>
          <p:nvPr userDrawn="1"/>
        </p:nvSpPr>
        <p:spPr>
          <a:xfrm flipH="1">
            <a:off x="3373410" y="4705338"/>
            <a:ext cx="45719" cy="9968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2" name="Rectangle 21"/>
          <p:cNvSpPr/>
          <p:nvPr userDrawn="1"/>
        </p:nvSpPr>
        <p:spPr>
          <a:xfrm flipH="1">
            <a:off x="5831330" y="4705338"/>
            <a:ext cx="45719" cy="988244"/>
          </a:xfrm>
          <a:prstGeom prst="rect">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3" name="Text Placeholder 21"/>
          <p:cNvSpPr>
            <a:spLocks noGrp="1"/>
          </p:cNvSpPr>
          <p:nvPr>
            <p:ph type="body" sz="quarter" idx="16" hasCustomPrompt="1"/>
          </p:nvPr>
        </p:nvSpPr>
        <p:spPr>
          <a:xfrm>
            <a:off x="719104"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4" name="Text Placeholder 21"/>
          <p:cNvSpPr>
            <a:spLocks noGrp="1"/>
          </p:cNvSpPr>
          <p:nvPr>
            <p:ph type="body" sz="quarter" idx="17" hasCustomPrompt="1"/>
          </p:nvPr>
        </p:nvSpPr>
        <p:spPr>
          <a:xfrm>
            <a:off x="3419850"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5" name="Text Placeholder 21"/>
          <p:cNvSpPr>
            <a:spLocks noGrp="1"/>
          </p:cNvSpPr>
          <p:nvPr>
            <p:ph type="body" sz="quarter" idx="18" hasCustomPrompt="1"/>
          </p:nvPr>
        </p:nvSpPr>
        <p:spPr>
          <a:xfrm>
            <a:off x="5877770"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6" name="Text Placeholder 21"/>
          <p:cNvSpPr>
            <a:spLocks noGrp="1"/>
          </p:cNvSpPr>
          <p:nvPr>
            <p:ph type="body" sz="quarter" idx="19" hasCustomPrompt="1"/>
          </p:nvPr>
        </p:nvSpPr>
        <p:spPr>
          <a:xfrm>
            <a:off x="789963" y="3160490"/>
            <a:ext cx="2118304" cy="844585"/>
          </a:xfrm>
          <a:prstGeom prst="rect">
            <a:avLst/>
          </a:prstGeom>
        </p:spPr>
        <p:txBody>
          <a:bodyPr/>
          <a:lstStyle>
            <a:lvl1pPr marL="0" indent="0" algn="ctr">
              <a:buNone/>
              <a:defRPr sz="1800" b="1">
                <a:solidFill>
                  <a:schemeClr val="bg1"/>
                </a:solidFill>
              </a:defRPr>
            </a:lvl1pPr>
            <a:lvl2pPr>
              <a:defRPr sz="1400"/>
            </a:lvl2pPr>
            <a:lvl3pPr>
              <a:defRPr sz="1400"/>
            </a:lvl3pPr>
            <a:lvl4pPr>
              <a:defRPr sz="1400"/>
            </a:lvl4pPr>
            <a:lvl5pPr>
              <a:defRPr sz="1400"/>
            </a:lvl5pPr>
          </a:lstStyle>
          <a:p>
            <a:pPr lvl="0"/>
            <a:r>
              <a:rPr lang="en-US" dirty="0" smtClean="0"/>
              <a:t>Click to edit text</a:t>
            </a:r>
          </a:p>
        </p:txBody>
      </p:sp>
      <p:sp>
        <p:nvSpPr>
          <p:cNvPr id="27" name="Text Placeholder 21"/>
          <p:cNvSpPr>
            <a:spLocks noGrp="1"/>
          </p:cNvSpPr>
          <p:nvPr>
            <p:ph type="body" sz="quarter" idx="20" hasCustomPrompt="1"/>
          </p:nvPr>
        </p:nvSpPr>
        <p:spPr>
          <a:xfrm>
            <a:off x="3227825" y="3160489"/>
            <a:ext cx="2170738" cy="844585"/>
          </a:xfrm>
          <a:prstGeom prst="rect">
            <a:avLst/>
          </a:prstGeom>
        </p:spPr>
        <p:txBody>
          <a:bodyPr/>
          <a:lstStyle>
            <a:lvl1pPr marL="0" indent="0" algn="ctr">
              <a:buNone/>
              <a:defRPr sz="1800" b="1">
                <a:solidFill>
                  <a:schemeClr val="bg1"/>
                </a:solidFill>
              </a:defRPr>
            </a:lvl1pPr>
            <a:lvl2pPr>
              <a:defRPr sz="1400"/>
            </a:lvl2pPr>
            <a:lvl3pPr>
              <a:defRPr sz="1400"/>
            </a:lvl3pPr>
            <a:lvl4pPr>
              <a:defRPr sz="1400"/>
            </a:lvl4pPr>
            <a:lvl5pPr>
              <a:defRPr sz="1400"/>
            </a:lvl5pPr>
          </a:lstStyle>
          <a:p>
            <a:pPr lvl="0"/>
            <a:r>
              <a:rPr lang="en-US" dirty="0" smtClean="0"/>
              <a:t>Click to edit text</a:t>
            </a:r>
          </a:p>
        </p:txBody>
      </p:sp>
      <p:sp>
        <p:nvSpPr>
          <p:cNvPr id="28" name="Text Placeholder 21"/>
          <p:cNvSpPr>
            <a:spLocks noGrp="1"/>
          </p:cNvSpPr>
          <p:nvPr>
            <p:ph type="body" sz="quarter" idx="21" hasCustomPrompt="1"/>
          </p:nvPr>
        </p:nvSpPr>
        <p:spPr>
          <a:xfrm>
            <a:off x="5665687" y="3160488"/>
            <a:ext cx="2190796" cy="844585"/>
          </a:xfrm>
          <a:prstGeom prst="rect">
            <a:avLst/>
          </a:prstGeom>
        </p:spPr>
        <p:txBody>
          <a:bodyPr/>
          <a:lstStyle>
            <a:lvl1pPr marL="0" indent="0" algn="ctr">
              <a:buNone/>
              <a:defRPr sz="1800" b="1">
                <a:solidFill>
                  <a:schemeClr val="bg1"/>
                </a:solidFill>
              </a:defRPr>
            </a:lvl1pPr>
            <a:lvl2pPr>
              <a:defRPr sz="1400"/>
            </a:lvl2pPr>
            <a:lvl3pPr>
              <a:defRPr sz="1400"/>
            </a:lvl3pPr>
            <a:lvl4pPr>
              <a:defRPr sz="1400"/>
            </a:lvl4pPr>
            <a:lvl5pPr>
              <a:defRPr sz="1400"/>
            </a:lvl5pPr>
          </a:lstStyle>
          <a:p>
            <a:pPr lvl="0"/>
            <a:r>
              <a:rPr lang="en-US" dirty="0" smtClean="0"/>
              <a:t>Click to edit text</a:t>
            </a:r>
          </a:p>
        </p:txBody>
      </p:sp>
      <p:sp>
        <p:nvSpPr>
          <p:cNvPr id="4" name="Title 3"/>
          <p:cNvSpPr>
            <a:spLocks noGrp="1"/>
          </p:cNvSpPr>
          <p:nvPr>
            <p:ph type="title" hasCustomPrompt="1"/>
          </p:nvPr>
        </p:nvSpPr>
        <p:spPr>
          <a:xfrm>
            <a:off x="948255" y="105064"/>
            <a:ext cx="2836867" cy="646331"/>
          </a:xfrm>
          <a:prstGeom prst="rect">
            <a:avLst/>
          </a:prstGeom>
        </p:spPr>
        <p:txBody>
          <a:bodyPr wrap="none">
            <a:spAutoFit/>
          </a:bodyPr>
          <a:lstStyle>
            <a:lvl1pPr algn="l">
              <a:defRPr sz="3600">
                <a:solidFill>
                  <a:schemeClr val="bg1"/>
                </a:solidFill>
              </a:defRPr>
            </a:lvl1pPr>
          </a:lstStyle>
          <a:p>
            <a:r>
              <a:rPr lang="en-US" dirty="0" smtClean="0"/>
              <a:t>Enter Heading</a:t>
            </a:r>
            <a:endParaRPr lang="en-US" dirty="0"/>
          </a:p>
        </p:txBody>
      </p:sp>
      <p:sp>
        <p:nvSpPr>
          <p:cNvPr id="32" name="Text Placeholder 4"/>
          <p:cNvSpPr>
            <a:spLocks noGrp="1"/>
          </p:cNvSpPr>
          <p:nvPr>
            <p:ph type="body" sz="quarter" idx="22" hasCustomPrompt="1"/>
          </p:nvPr>
        </p:nvSpPr>
        <p:spPr>
          <a:xfrm>
            <a:off x="307240" y="1275063"/>
            <a:ext cx="8525910" cy="646331"/>
          </a:xfrm>
          <a:prstGeom prst="rect">
            <a:avLst/>
          </a:prstGeom>
        </p:spPr>
        <p:txBody>
          <a:bodyPr>
            <a:spAutoFit/>
          </a:bodyPr>
          <a:lstStyle>
            <a:lvl1pPr marL="0" indent="0" algn="ctr">
              <a:buNone/>
              <a:defRPr sz="1800" b="0" baseline="0"/>
            </a:lvl1pPr>
            <a:lvl2pPr marL="457200" indent="0">
              <a:buNone/>
              <a:defRPr/>
            </a:lvl2pPr>
            <a:lvl3pPr marL="914400" indent="0">
              <a:buNone/>
              <a:defRPr/>
            </a:lvl3pPr>
            <a:lvl4pPr marL="1371600" indent="0">
              <a:buNone/>
              <a:defRPr/>
            </a:lvl4pPr>
            <a:lvl5pPr marL="1828800" indent="0">
              <a:buNone/>
              <a:defRPr/>
            </a:lvl5pPr>
          </a:lstStyle>
          <a:p>
            <a:r>
              <a:rPr lang="en-US" kern="3000" spc="30" dirty="0" smtClean="0">
                <a:latin typeface="Calibri" charset="0"/>
                <a:ea typeface="Calibri" charset="0"/>
                <a:cs typeface="Calibri" charset="0"/>
              </a:rPr>
              <a:t>This slide is useful to introduce teams or a trio of ideas. Use this area to summarize information or highlight a core idea. </a:t>
            </a:r>
            <a:endParaRPr lang="en-US" kern="3000" spc="30" dirty="0">
              <a:latin typeface="Calibri" charset="0"/>
              <a:ea typeface="Calibri" charset="0"/>
              <a:cs typeface="Calibri" charset="0"/>
            </a:endParaRPr>
          </a:p>
        </p:txBody>
      </p:sp>
    </p:spTree>
    <p:extLst>
      <p:ext uri="{BB962C8B-B14F-4D97-AF65-F5344CB8AC3E}">
        <p14:creationId xmlns:p14="http://schemas.microsoft.com/office/powerpoint/2010/main" val="17244319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_IV">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Rectangle 16"/>
          <p:cNvSpPr/>
          <p:nvPr userDrawn="1"/>
        </p:nvSpPr>
        <p:spPr>
          <a:xfrm>
            <a:off x="569377" y="2479435"/>
            <a:ext cx="45719" cy="191220"/>
          </a:xfrm>
          <a:prstGeom prst="rect">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18" name="Rectangle 17"/>
          <p:cNvSpPr/>
          <p:nvPr userDrawn="1"/>
        </p:nvSpPr>
        <p:spPr>
          <a:xfrm>
            <a:off x="4898443" y="2545685"/>
            <a:ext cx="45719" cy="191220"/>
          </a:xfrm>
          <a:prstGeom prst="rect">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19" name="Rectangle 18"/>
          <p:cNvSpPr/>
          <p:nvPr userDrawn="1"/>
        </p:nvSpPr>
        <p:spPr>
          <a:xfrm>
            <a:off x="612372" y="4658134"/>
            <a:ext cx="45719" cy="191220"/>
          </a:xfrm>
          <a:prstGeom prst="rect">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0" name="Rectangle 19"/>
          <p:cNvSpPr/>
          <p:nvPr userDrawn="1"/>
        </p:nvSpPr>
        <p:spPr>
          <a:xfrm>
            <a:off x="4898443" y="4628095"/>
            <a:ext cx="45719" cy="191220"/>
          </a:xfrm>
          <a:prstGeom prst="rect">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3" name="Text Placeholder 21"/>
          <p:cNvSpPr>
            <a:spLocks noGrp="1"/>
          </p:cNvSpPr>
          <p:nvPr>
            <p:ph type="body" sz="quarter" idx="16" hasCustomPrompt="1"/>
          </p:nvPr>
        </p:nvSpPr>
        <p:spPr>
          <a:xfrm>
            <a:off x="802684" y="4907308"/>
            <a:ext cx="3092563" cy="107138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4" name="Text Placeholder 21"/>
          <p:cNvSpPr>
            <a:spLocks noGrp="1"/>
          </p:cNvSpPr>
          <p:nvPr>
            <p:ph type="body" sz="quarter" idx="17" hasCustomPrompt="1"/>
          </p:nvPr>
        </p:nvSpPr>
        <p:spPr>
          <a:xfrm>
            <a:off x="5172255" y="4907308"/>
            <a:ext cx="3101066" cy="107138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5" name="Text Placeholder 21"/>
          <p:cNvSpPr>
            <a:spLocks noGrp="1"/>
          </p:cNvSpPr>
          <p:nvPr>
            <p:ph type="body" sz="quarter" idx="18" hasCustomPrompt="1"/>
          </p:nvPr>
        </p:nvSpPr>
        <p:spPr>
          <a:xfrm>
            <a:off x="5172255" y="2775601"/>
            <a:ext cx="3101066" cy="1172097"/>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6" name="Text Placeholder 21"/>
          <p:cNvSpPr>
            <a:spLocks noGrp="1"/>
          </p:cNvSpPr>
          <p:nvPr>
            <p:ph type="body" sz="quarter" idx="19" hasCustomPrompt="1"/>
          </p:nvPr>
        </p:nvSpPr>
        <p:spPr>
          <a:xfrm>
            <a:off x="759690" y="2781576"/>
            <a:ext cx="3101065" cy="107138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7" name="Text Placeholder 21"/>
          <p:cNvSpPr>
            <a:spLocks noGrp="1"/>
          </p:cNvSpPr>
          <p:nvPr>
            <p:ph type="body" sz="quarter" idx="20" hasCustomPrompt="1"/>
          </p:nvPr>
        </p:nvSpPr>
        <p:spPr>
          <a:xfrm>
            <a:off x="759688" y="2370098"/>
            <a:ext cx="3101067" cy="366285"/>
          </a:xfrm>
          <a:prstGeom prst="rect">
            <a:avLst/>
          </a:prstGeom>
        </p:spPr>
        <p:txBody>
          <a:bodyPr/>
          <a:lstStyle>
            <a:lvl1pPr marL="0" indent="0">
              <a:buNone/>
              <a:defRPr sz="1800" b="1"/>
            </a:lvl1pPr>
            <a:lvl2pPr>
              <a:defRPr sz="1400"/>
            </a:lvl2pPr>
            <a:lvl3pPr>
              <a:defRPr sz="1400"/>
            </a:lvl3pPr>
            <a:lvl4pPr>
              <a:defRPr sz="1400"/>
            </a:lvl4pPr>
            <a:lvl5pPr>
              <a:defRPr sz="1400"/>
            </a:lvl5pPr>
          </a:lstStyle>
          <a:p>
            <a:pPr lvl="0"/>
            <a:r>
              <a:rPr lang="en-US" dirty="0" smtClean="0"/>
              <a:t>CLICK TO EDIT TEXT</a:t>
            </a:r>
          </a:p>
        </p:txBody>
      </p:sp>
      <p:sp>
        <p:nvSpPr>
          <p:cNvPr id="28" name="Text Placeholder 21"/>
          <p:cNvSpPr>
            <a:spLocks noGrp="1"/>
          </p:cNvSpPr>
          <p:nvPr>
            <p:ph type="body" sz="quarter" idx="21" hasCustomPrompt="1"/>
          </p:nvPr>
        </p:nvSpPr>
        <p:spPr>
          <a:xfrm>
            <a:off x="5172255" y="2373591"/>
            <a:ext cx="3101067" cy="366285"/>
          </a:xfrm>
          <a:prstGeom prst="rect">
            <a:avLst/>
          </a:prstGeom>
        </p:spPr>
        <p:txBody>
          <a:bodyPr/>
          <a:lstStyle>
            <a:lvl1pPr marL="0" indent="0">
              <a:buNone/>
              <a:defRPr sz="1800" b="1"/>
            </a:lvl1pPr>
            <a:lvl2pPr>
              <a:defRPr sz="1400"/>
            </a:lvl2pPr>
            <a:lvl3pPr>
              <a:defRPr sz="1400"/>
            </a:lvl3pPr>
            <a:lvl4pPr>
              <a:defRPr sz="1400"/>
            </a:lvl4pPr>
            <a:lvl5pPr>
              <a:defRPr sz="1400"/>
            </a:lvl5pPr>
          </a:lstStyle>
          <a:p>
            <a:pPr lvl="0"/>
            <a:r>
              <a:rPr lang="en-US" dirty="0" smtClean="0"/>
              <a:t>CLICK TO EDIT TEXT</a:t>
            </a:r>
          </a:p>
        </p:txBody>
      </p:sp>
      <p:sp>
        <p:nvSpPr>
          <p:cNvPr id="29" name="Text Placeholder 21"/>
          <p:cNvSpPr>
            <a:spLocks noGrp="1"/>
          </p:cNvSpPr>
          <p:nvPr>
            <p:ph type="body" sz="quarter" idx="22" hasCustomPrompt="1"/>
          </p:nvPr>
        </p:nvSpPr>
        <p:spPr>
          <a:xfrm>
            <a:off x="794180" y="4482858"/>
            <a:ext cx="3101067" cy="366285"/>
          </a:xfrm>
          <a:prstGeom prst="rect">
            <a:avLst/>
          </a:prstGeom>
        </p:spPr>
        <p:txBody>
          <a:bodyPr/>
          <a:lstStyle>
            <a:lvl1pPr marL="0" indent="0">
              <a:buNone/>
              <a:defRPr sz="1800" b="1"/>
            </a:lvl1pPr>
            <a:lvl2pPr>
              <a:defRPr sz="1400"/>
            </a:lvl2pPr>
            <a:lvl3pPr>
              <a:defRPr sz="1400"/>
            </a:lvl3pPr>
            <a:lvl4pPr>
              <a:defRPr sz="1400"/>
            </a:lvl4pPr>
            <a:lvl5pPr>
              <a:defRPr sz="1400"/>
            </a:lvl5pPr>
          </a:lstStyle>
          <a:p>
            <a:pPr lvl="0"/>
            <a:r>
              <a:rPr lang="en-US" dirty="0" smtClean="0"/>
              <a:t>CLICK TO EDIT TEXT</a:t>
            </a:r>
          </a:p>
        </p:txBody>
      </p:sp>
      <p:sp>
        <p:nvSpPr>
          <p:cNvPr id="30" name="Text Placeholder 21"/>
          <p:cNvSpPr>
            <a:spLocks noGrp="1"/>
          </p:cNvSpPr>
          <p:nvPr>
            <p:ph type="body" sz="quarter" idx="23" hasCustomPrompt="1"/>
          </p:nvPr>
        </p:nvSpPr>
        <p:spPr>
          <a:xfrm>
            <a:off x="5172254" y="4482012"/>
            <a:ext cx="3101067" cy="366285"/>
          </a:xfrm>
          <a:prstGeom prst="rect">
            <a:avLst/>
          </a:prstGeom>
        </p:spPr>
        <p:txBody>
          <a:bodyPr/>
          <a:lstStyle>
            <a:lvl1pPr marL="0" indent="0">
              <a:buNone/>
              <a:defRPr sz="1800" b="1"/>
            </a:lvl1pPr>
            <a:lvl2pPr>
              <a:defRPr sz="1400"/>
            </a:lvl2pPr>
            <a:lvl3pPr>
              <a:defRPr sz="1400"/>
            </a:lvl3pPr>
            <a:lvl4pPr>
              <a:defRPr sz="1400"/>
            </a:lvl4pPr>
            <a:lvl5pPr>
              <a:defRPr sz="1400"/>
            </a:lvl5pPr>
          </a:lstStyle>
          <a:p>
            <a:pPr lvl="0"/>
            <a:r>
              <a:rPr lang="en-US" dirty="0" smtClean="0"/>
              <a:t>CLICK TO EDIT TEXT</a:t>
            </a:r>
          </a:p>
        </p:txBody>
      </p:sp>
      <p:sp>
        <p:nvSpPr>
          <p:cNvPr id="21" name="Text Placeholder 4"/>
          <p:cNvSpPr>
            <a:spLocks noGrp="1"/>
          </p:cNvSpPr>
          <p:nvPr>
            <p:ph type="body" sz="quarter" idx="24" hasCustomPrompt="1"/>
          </p:nvPr>
        </p:nvSpPr>
        <p:spPr>
          <a:xfrm>
            <a:off x="307240" y="1275063"/>
            <a:ext cx="8525910" cy="646331"/>
          </a:xfrm>
          <a:prstGeom prst="rect">
            <a:avLst/>
          </a:prstGeom>
        </p:spPr>
        <p:txBody>
          <a:bodyPr>
            <a:spAutoFit/>
          </a:bodyPr>
          <a:lstStyle>
            <a:lvl1pPr marL="0" indent="0" algn="ctr">
              <a:buNone/>
              <a:defRPr sz="1800" b="0" baseline="0"/>
            </a:lvl1pPr>
            <a:lvl2pPr marL="457200" indent="0">
              <a:buNone/>
              <a:defRPr/>
            </a:lvl2pPr>
            <a:lvl3pPr marL="914400" indent="0">
              <a:buNone/>
              <a:defRPr/>
            </a:lvl3pPr>
            <a:lvl4pPr marL="1371600" indent="0">
              <a:buNone/>
              <a:defRPr/>
            </a:lvl4pPr>
            <a:lvl5pPr marL="1828800" indent="0">
              <a:buNone/>
              <a:defRPr/>
            </a:lvl5pPr>
          </a:lstStyle>
          <a:p>
            <a:r>
              <a:rPr lang="en-US" kern="3000" spc="30" dirty="0" smtClean="0">
                <a:latin typeface="Calibri" charset="0"/>
                <a:ea typeface="Calibri" charset="0"/>
                <a:cs typeface="Calibri" charset="0"/>
              </a:rPr>
              <a:t>This slide is useful to introduce teams or a trio of ideas. Use this area to summarize information or highlight a core idea. </a:t>
            </a:r>
            <a:endParaRPr lang="en-US" kern="3000" spc="30" dirty="0">
              <a:latin typeface="Calibri" charset="0"/>
              <a:ea typeface="Calibri" charset="0"/>
              <a:cs typeface="Calibri" charset="0"/>
            </a:endParaRPr>
          </a:p>
        </p:txBody>
      </p:sp>
      <p:sp>
        <p:nvSpPr>
          <p:cNvPr id="4" name="Title 3"/>
          <p:cNvSpPr>
            <a:spLocks noGrp="1"/>
          </p:cNvSpPr>
          <p:nvPr>
            <p:ph type="title" hasCustomPrompt="1"/>
          </p:nvPr>
        </p:nvSpPr>
        <p:spPr>
          <a:xfrm>
            <a:off x="946450" y="102433"/>
            <a:ext cx="2948797" cy="688323"/>
          </a:xfrm>
          <a:prstGeom prst="rect">
            <a:avLst/>
          </a:prstGeom>
        </p:spPr>
        <p:txBody>
          <a:bodyPr wrap="none"/>
          <a:lstStyle>
            <a:lvl1pPr algn="l">
              <a:defRPr sz="3600">
                <a:solidFill>
                  <a:schemeClr val="bg1"/>
                </a:solidFill>
              </a:defRPr>
            </a:lvl1pPr>
          </a:lstStyle>
          <a:p>
            <a:r>
              <a:rPr lang="en-US" dirty="0" smtClean="0"/>
              <a:t>Enter Heading</a:t>
            </a:r>
            <a:endParaRPr lang="en-US" dirty="0"/>
          </a:p>
        </p:txBody>
      </p:sp>
    </p:spTree>
    <p:extLst>
      <p:ext uri="{BB962C8B-B14F-4D97-AF65-F5344CB8AC3E}">
        <p14:creationId xmlns:p14="http://schemas.microsoft.com/office/powerpoint/2010/main" val="60053431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_V">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Text Placeholder 21"/>
          <p:cNvSpPr>
            <a:spLocks noGrp="1"/>
          </p:cNvSpPr>
          <p:nvPr>
            <p:ph type="body" sz="quarter" idx="19" hasCustomPrompt="1"/>
          </p:nvPr>
        </p:nvSpPr>
        <p:spPr>
          <a:xfrm>
            <a:off x="858854" y="2514470"/>
            <a:ext cx="3636772" cy="2873184"/>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18" name="Text Placeholder 21"/>
          <p:cNvSpPr>
            <a:spLocks noGrp="1"/>
          </p:cNvSpPr>
          <p:nvPr>
            <p:ph type="body" sz="quarter" idx="20" hasCustomPrompt="1"/>
          </p:nvPr>
        </p:nvSpPr>
        <p:spPr>
          <a:xfrm>
            <a:off x="842483" y="1638835"/>
            <a:ext cx="3653143" cy="741498"/>
          </a:xfrm>
          <a:prstGeom prst="rect">
            <a:avLst/>
          </a:prstGeom>
        </p:spPr>
        <p:txBody>
          <a:bodyPr/>
          <a:lstStyle>
            <a:lvl1pPr marL="0" indent="0">
              <a:buNone/>
              <a:defRPr sz="2000" b="1"/>
            </a:lvl1pPr>
            <a:lvl2pPr>
              <a:defRPr sz="1400"/>
            </a:lvl2pPr>
            <a:lvl3pPr>
              <a:defRPr sz="1400"/>
            </a:lvl3pPr>
            <a:lvl4pPr>
              <a:defRPr sz="1400"/>
            </a:lvl4pPr>
            <a:lvl5pPr>
              <a:defRPr sz="1400"/>
            </a:lvl5pPr>
          </a:lstStyle>
          <a:p>
            <a:pPr lvl="0"/>
            <a:r>
              <a:rPr lang="en-US" dirty="0" smtClean="0"/>
              <a:t>CLICK TO EDIT TEXT</a:t>
            </a:r>
          </a:p>
        </p:txBody>
      </p:sp>
      <p:sp>
        <p:nvSpPr>
          <p:cNvPr id="19" name="Text Placeholder 21"/>
          <p:cNvSpPr>
            <a:spLocks noGrp="1"/>
          </p:cNvSpPr>
          <p:nvPr>
            <p:ph type="body" sz="quarter" idx="21" hasCustomPrompt="1"/>
          </p:nvPr>
        </p:nvSpPr>
        <p:spPr>
          <a:xfrm>
            <a:off x="4771364" y="2514470"/>
            <a:ext cx="3636772" cy="1596919"/>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0" name="Text Placeholder 21"/>
          <p:cNvSpPr>
            <a:spLocks noGrp="1"/>
          </p:cNvSpPr>
          <p:nvPr>
            <p:ph type="body" sz="quarter" idx="22" hasCustomPrompt="1"/>
          </p:nvPr>
        </p:nvSpPr>
        <p:spPr>
          <a:xfrm>
            <a:off x="4754993" y="1638835"/>
            <a:ext cx="3653143" cy="741498"/>
          </a:xfrm>
          <a:prstGeom prst="rect">
            <a:avLst/>
          </a:prstGeom>
        </p:spPr>
        <p:txBody>
          <a:bodyPr/>
          <a:lstStyle>
            <a:lvl1pPr marL="0" indent="0">
              <a:buNone/>
              <a:defRPr sz="2000" b="1"/>
            </a:lvl1pPr>
            <a:lvl2pPr>
              <a:defRPr sz="1400"/>
            </a:lvl2pPr>
            <a:lvl3pPr>
              <a:defRPr sz="1400"/>
            </a:lvl3pPr>
            <a:lvl4pPr>
              <a:defRPr sz="1400"/>
            </a:lvl4pPr>
            <a:lvl5pPr>
              <a:defRPr sz="1400"/>
            </a:lvl5pPr>
          </a:lstStyle>
          <a:p>
            <a:pPr lvl="0"/>
            <a:r>
              <a:rPr lang="en-US" dirty="0" smtClean="0"/>
              <a:t>CLICK TO EDIT TEXT</a:t>
            </a:r>
          </a:p>
        </p:txBody>
      </p:sp>
      <p:sp>
        <p:nvSpPr>
          <p:cNvPr id="21" name="Text Placeholder 21"/>
          <p:cNvSpPr>
            <a:spLocks noGrp="1"/>
          </p:cNvSpPr>
          <p:nvPr>
            <p:ph type="body" sz="quarter" idx="23" hasCustomPrompt="1"/>
          </p:nvPr>
        </p:nvSpPr>
        <p:spPr>
          <a:xfrm>
            <a:off x="4770481" y="4285551"/>
            <a:ext cx="3636772" cy="1102104"/>
          </a:xfrm>
          <a:prstGeom prst="rect">
            <a:avLst/>
          </a:prstGeom>
        </p:spPr>
        <p:txBody>
          <a:bodyPr/>
          <a:lstStyle>
            <a:lvl1pPr marL="0" indent="0">
              <a:buNone/>
              <a:defRPr sz="1600" b="1"/>
            </a:lvl1pPr>
            <a:lvl2pPr>
              <a:defRPr sz="1400"/>
            </a:lvl2pPr>
            <a:lvl3pPr>
              <a:defRPr sz="1400"/>
            </a:lvl3pPr>
            <a:lvl4pPr>
              <a:defRPr sz="1400"/>
            </a:lvl4pPr>
            <a:lvl5pPr>
              <a:defRPr sz="1400"/>
            </a:lvl5pPr>
          </a:lstStyle>
          <a:p>
            <a:pPr lvl="0"/>
            <a:r>
              <a:rPr lang="en-US" dirty="0" smtClean="0"/>
              <a:t>Click to edit text</a:t>
            </a:r>
          </a:p>
        </p:txBody>
      </p:sp>
      <p:sp>
        <p:nvSpPr>
          <p:cNvPr id="2" name="Title 1"/>
          <p:cNvSpPr>
            <a:spLocks noGrp="1"/>
          </p:cNvSpPr>
          <p:nvPr>
            <p:ph type="title" hasCustomPrompt="1"/>
          </p:nvPr>
        </p:nvSpPr>
        <p:spPr>
          <a:xfrm>
            <a:off x="958127" y="139364"/>
            <a:ext cx="2836867" cy="646331"/>
          </a:xfrm>
          <a:prstGeom prst="rect">
            <a:avLst/>
          </a:prstGeom>
        </p:spPr>
        <p:txBody>
          <a:bodyPr wrap="none">
            <a:spAutoFit/>
          </a:bodyPr>
          <a:lstStyle>
            <a:lvl1pPr algn="l">
              <a:defRPr sz="3600">
                <a:solidFill>
                  <a:schemeClr val="bg1"/>
                </a:solidFill>
              </a:defRPr>
            </a:lvl1pPr>
          </a:lstStyle>
          <a:p>
            <a:r>
              <a:rPr lang="en-US" dirty="0" smtClean="0"/>
              <a:t>Enter Heading</a:t>
            </a:r>
            <a:endParaRPr lang="en-US" dirty="0"/>
          </a:p>
        </p:txBody>
      </p:sp>
    </p:spTree>
    <p:extLst>
      <p:ext uri="{BB962C8B-B14F-4D97-AF65-F5344CB8AC3E}">
        <p14:creationId xmlns:p14="http://schemas.microsoft.com/office/powerpoint/2010/main" val="3519014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_ Navy">
    <p:bg>
      <p:bgRef idx="1001">
        <a:schemeClr val="bg2"/>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2553" y="2744002"/>
            <a:ext cx="1508918" cy="1606718"/>
          </a:xfrm>
          <a:prstGeom prst="rect">
            <a:avLst/>
          </a:prstGeom>
        </p:spPr>
      </p:pic>
      <p:cxnSp>
        <p:nvCxnSpPr>
          <p:cNvPr id="6" name="Straight Connector 5"/>
          <p:cNvCxnSpPr/>
          <p:nvPr userDrawn="1"/>
        </p:nvCxnSpPr>
        <p:spPr>
          <a:xfrm>
            <a:off x="3510425" y="3818501"/>
            <a:ext cx="4953000" cy="0"/>
          </a:xfrm>
          <a:prstGeom prst="line">
            <a:avLst/>
          </a:prstGeom>
          <a:ln w="12700" cmpd="sng">
            <a:solidFill>
              <a:schemeClr val="tx2"/>
            </a:solidFill>
            <a:prstDash val="dot"/>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9" name="Rectangle 8"/>
          <p:cNvSpPr/>
          <p:nvPr userDrawn="1"/>
        </p:nvSpPr>
        <p:spPr>
          <a:xfrm>
            <a:off x="3266230" y="2840228"/>
            <a:ext cx="45719" cy="1418458"/>
          </a:xfrm>
          <a:prstGeom prst="rect">
            <a:avLst/>
          </a:prstGeom>
          <a:solidFill>
            <a:schemeClr val="tx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Text Placeholder 22"/>
          <p:cNvSpPr>
            <a:spLocks noGrp="1"/>
          </p:cNvSpPr>
          <p:nvPr>
            <p:ph type="body" sz="quarter" idx="10" hasCustomPrompt="1"/>
          </p:nvPr>
        </p:nvSpPr>
        <p:spPr>
          <a:xfrm>
            <a:off x="3487833" y="2549424"/>
            <a:ext cx="5132387" cy="645807"/>
          </a:xfrm>
          <a:prstGeom prst="rect">
            <a:avLst/>
          </a:prstGeom>
        </p:spPr>
        <p:txBody>
          <a:bodyPr/>
          <a:lstStyle>
            <a:lvl1pPr marL="0" indent="0">
              <a:buNone/>
              <a:defRPr sz="4000" b="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17" name="Text Placeholder 22"/>
          <p:cNvSpPr>
            <a:spLocks noGrp="1"/>
          </p:cNvSpPr>
          <p:nvPr>
            <p:ph type="body" sz="quarter" idx="11" hasCustomPrompt="1"/>
          </p:nvPr>
        </p:nvSpPr>
        <p:spPr>
          <a:xfrm>
            <a:off x="3486708" y="3232903"/>
            <a:ext cx="5132387" cy="476523"/>
          </a:xfrm>
          <a:prstGeom prst="rect">
            <a:avLst/>
          </a:prstGeom>
        </p:spPr>
        <p:txBody>
          <a:bodyPr/>
          <a:lstStyle>
            <a:lvl1pPr marL="0" indent="0">
              <a:buNone/>
              <a:defRPr sz="2400" b="0" i="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18" name="Text Placeholder 22"/>
          <p:cNvSpPr>
            <a:spLocks noGrp="1"/>
          </p:cNvSpPr>
          <p:nvPr>
            <p:ph type="body" sz="quarter" idx="12" hasCustomPrompt="1"/>
          </p:nvPr>
        </p:nvSpPr>
        <p:spPr>
          <a:xfrm>
            <a:off x="3486707" y="3874197"/>
            <a:ext cx="5132387" cy="476523"/>
          </a:xfrm>
          <a:prstGeom prst="rect">
            <a:avLst/>
          </a:prstGeom>
        </p:spPr>
        <p:txBody>
          <a:bodyPr/>
          <a:lstStyle>
            <a:lvl1pPr marL="0" indent="0">
              <a:buNone/>
              <a:defRPr sz="1400" b="0" i="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16705937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_V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6" name="Text Placeholder 21"/>
          <p:cNvSpPr>
            <a:spLocks noGrp="1"/>
          </p:cNvSpPr>
          <p:nvPr>
            <p:ph type="body" sz="quarter" idx="19" hasCustomPrompt="1"/>
          </p:nvPr>
        </p:nvSpPr>
        <p:spPr>
          <a:xfrm>
            <a:off x="1348698" y="2693980"/>
            <a:ext cx="2224772" cy="2873184"/>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17" name="Text Placeholder 21"/>
          <p:cNvSpPr>
            <a:spLocks noGrp="1"/>
          </p:cNvSpPr>
          <p:nvPr>
            <p:ph type="body" sz="quarter" idx="20" hasCustomPrompt="1"/>
          </p:nvPr>
        </p:nvSpPr>
        <p:spPr>
          <a:xfrm>
            <a:off x="1332328" y="1818345"/>
            <a:ext cx="2234787" cy="741498"/>
          </a:xfrm>
          <a:prstGeom prst="rect">
            <a:avLst/>
          </a:prstGeom>
        </p:spPr>
        <p:txBody>
          <a:bodyPr/>
          <a:lstStyle>
            <a:lvl1pPr marL="0" indent="0">
              <a:buNone/>
              <a:defRPr sz="2000" b="1"/>
            </a:lvl1pPr>
            <a:lvl2pPr>
              <a:defRPr sz="1400"/>
            </a:lvl2pPr>
            <a:lvl3pPr>
              <a:defRPr sz="1400"/>
            </a:lvl3pPr>
            <a:lvl4pPr>
              <a:defRPr sz="1400"/>
            </a:lvl4pPr>
            <a:lvl5pPr>
              <a:defRPr sz="1400"/>
            </a:lvl5pPr>
          </a:lstStyle>
          <a:p>
            <a:pPr lvl="0"/>
            <a:r>
              <a:rPr lang="en-US" dirty="0" smtClean="0"/>
              <a:t>CLICK TO EDIT TEXT</a:t>
            </a:r>
          </a:p>
        </p:txBody>
      </p:sp>
      <p:sp>
        <p:nvSpPr>
          <p:cNvPr id="18" name="Text Placeholder 21"/>
          <p:cNvSpPr>
            <a:spLocks noGrp="1"/>
          </p:cNvSpPr>
          <p:nvPr>
            <p:ph type="body" sz="quarter" idx="21" hasCustomPrompt="1"/>
          </p:nvPr>
        </p:nvSpPr>
        <p:spPr>
          <a:xfrm>
            <a:off x="3845023" y="2693980"/>
            <a:ext cx="2224772" cy="2873184"/>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19" name="Text Placeholder 21"/>
          <p:cNvSpPr>
            <a:spLocks noGrp="1"/>
          </p:cNvSpPr>
          <p:nvPr>
            <p:ph type="body" sz="quarter" idx="22" hasCustomPrompt="1"/>
          </p:nvPr>
        </p:nvSpPr>
        <p:spPr>
          <a:xfrm>
            <a:off x="3828653" y="1818345"/>
            <a:ext cx="2234787" cy="741498"/>
          </a:xfrm>
          <a:prstGeom prst="rect">
            <a:avLst/>
          </a:prstGeom>
        </p:spPr>
        <p:txBody>
          <a:bodyPr/>
          <a:lstStyle>
            <a:lvl1pPr marL="0" indent="0">
              <a:buNone/>
              <a:defRPr sz="2000" b="1"/>
            </a:lvl1pPr>
            <a:lvl2pPr>
              <a:defRPr sz="1400"/>
            </a:lvl2pPr>
            <a:lvl3pPr>
              <a:defRPr sz="1400"/>
            </a:lvl3pPr>
            <a:lvl4pPr>
              <a:defRPr sz="1400"/>
            </a:lvl4pPr>
            <a:lvl5pPr>
              <a:defRPr sz="1400"/>
            </a:lvl5pPr>
          </a:lstStyle>
          <a:p>
            <a:pPr lvl="0"/>
            <a:r>
              <a:rPr lang="en-US" dirty="0" smtClean="0"/>
              <a:t>CLICK TO EDIT TEXT</a:t>
            </a:r>
          </a:p>
        </p:txBody>
      </p:sp>
      <p:sp>
        <p:nvSpPr>
          <p:cNvPr id="20" name="Text Placeholder 21"/>
          <p:cNvSpPr>
            <a:spLocks noGrp="1"/>
          </p:cNvSpPr>
          <p:nvPr>
            <p:ph type="body" sz="quarter" idx="23" hasCustomPrompt="1"/>
          </p:nvPr>
        </p:nvSpPr>
        <p:spPr>
          <a:xfrm>
            <a:off x="6341348" y="2693980"/>
            <a:ext cx="2224772" cy="2873184"/>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1" name="Text Placeholder 21"/>
          <p:cNvSpPr>
            <a:spLocks noGrp="1"/>
          </p:cNvSpPr>
          <p:nvPr>
            <p:ph type="body" sz="quarter" idx="24" hasCustomPrompt="1"/>
          </p:nvPr>
        </p:nvSpPr>
        <p:spPr>
          <a:xfrm>
            <a:off x="6324978" y="1818345"/>
            <a:ext cx="2234787" cy="741498"/>
          </a:xfrm>
          <a:prstGeom prst="rect">
            <a:avLst/>
          </a:prstGeom>
        </p:spPr>
        <p:txBody>
          <a:bodyPr/>
          <a:lstStyle>
            <a:lvl1pPr marL="0" indent="0">
              <a:buNone/>
              <a:defRPr sz="2000" b="1"/>
            </a:lvl1pPr>
            <a:lvl2pPr>
              <a:defRPr sz="1400"/>
            </a:lvl2pPr>
            <a:lvl3pPr>
              <a:defRPr sz="1400"/>
            </a:lvl3pPr>
            <a:lvl4pPr>
              <a:defRPr sz="1400"/>
            </a:lvl4pPr>
            <a:lvl5pPr>
              <a:defRPr sz="1400"/>
            </a:lvl5pPr>
          </a:lstStyle>
          <a:p>
            <a:pPr lvl="0"/>
            <a:r>
              <a:rPr lang="en-US" dirty="0" smtClean="0"/>
              <a:t>CLICK TO EDIT TEXT</a:t>
            </a:r>
          </a:p>
        </p:txBody>
      </p:sp>
      <p:sp>
        <p:nvSpPr>
          <p:cNvPr id="2" name="Title 1"/>
          <p:cNvSpPr>
            <a:spLocks noGrp="1"/>
          </p:cNvSpPr>
          <p:nvPr>
            <p:ph type="title" hasCustomPrompt="1"/>
          </p:nvPr>
        </p:nvSpPr>
        <p:spPr>
          <a:xfrm>
            <a:off x="948255" y="87765"/>
            <a:ext cx="2836867" cy="646331"/>
          </a:xfrm>
          <a:prstGeom prst="rect">
            <a:avLst/>
          </a:prstGeom>
        </p:spPr>
        <p:txBody>
          <a:bodyPr wrap="none">
            <a:spAutoFit/>
          </a:bodyPr>
          <a:lstStyle>
            <a:lvl1pPr algn="l">
              <a:defRPr sz="3600">
                <a:solidFill>
                  <a:schemeClr val="bg1"/>
                </a:solidFill>
              </a:defRPr>
            </a:lvl1pPr>
          </a:lstStyle>
          <a:p>
            <a:r>
              <a:rPr lang="en-US" smtClean="0"/>
              <a:t>Enter Heading</a:t>
            </a:r>
            <a:endParaRPr lang="en-US" dirty="0"/>
          </a:p>
        </p:txBody>
      </p:sp>
    </p:spTree>
    <p:extLst>
      <p:ext uri="{BB962C8B-B14F-4D97-AF65-F5344CB8AC3E}">
        <p14:creationId xmlns:p14="http://schemas.microsoft.com/office/powerpoint/2010/main" val="177412161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Content_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6" name="Rectangle 15"/>
          <p:cNvSpPr/>
          <p:nvPr userDrawn="1"/>
        </p:nvSpPr>
        <p:spPr>
          <a:xfrm>
            <a:off x="1307575" y="1329976"/>
            <a:ext cx="7834620" cy="321276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3" hasCustomPrompt="1"/>
          </p:nvPr>
        </p:nvSpPr>
        <p:spPr>
          <a:xfrm>
            <a:off x="1307575" y="1330656"/>
            <a:ext cx="7766050" cy="3212769"/>
          </a:xfrm>
          <a:prstGeom prst="rect">
            <a:avLst/>
          </a:prstGeom>
        </p:spPr>
        <p:txBody>
          <a:bodyPr anchor="ctr"/>
          <a:lstStyle>
            <a:lvl1pPr marL="0" indent="0" algn="ctr">
              <a:buNone/>
              <a:defRPr baseline="0"/>
            </a:lvl1pPr>
          </a:lstStyle>
          <a:p>
            <a:r>
              <a:rPr lang="en-US" dirty="0" smtClean="0"/>
              <a:t>Click to insert picture</a:t>
            </a:r>
            <a:endParaRPr lang="en-US" dirty="0"/>
          </a:p>
        </p:txBody>
      </p:sp>
      <p:sp>
        <p:nvSpPr>
          <p:cNvPr id="19" name="Text Placeholder 21"/>
          <p:cNvSpPr>
            <a:spLocks noGrp="1"/>
          </p:cNvSpPr>
          <p:nvPr>
            <p:ph type="body" sz="quarter" idx="19" hasCustomPrompt="1"/>
          </p:nvPr>
        </p:nvSpPr>
        <p:spPr>
          <a:xfrm>
            <a:off x="1307576" y="5171994"/>
            <a:ext cx="7527380" cy="1079354"/>
          </a:xfrm>
          <a:prstGeom prst="rect">
            <a:avLst/>
          </a:prstGeom>
        </p:spPr>
        <p:txBody>
          <a:bodyPr/>
          <a:lstStyle>
            <a:lvl1pPr marL="0" indent="0">
              <a:buNone/>
              <a:defRPr sz="1800"/>
            </a:lvl1pPr>
            <a:lvl2pPr>
              <a:defRPr sz="1400"/>
            </a:lvl2pPr>
            <a:lvl3pPr>
              <a:defRPr sz="1400"/>
            </a:lvl3pPr>
            <a:lvl4pPr>
              <a:defRPr sz="1400"/>
            </a:lvl4pPr>
            <a:lvl5pPr>
              <a:defRPr sz="1400"/>
            </a:lvl5pPr>
          </a:lstStyle>
          <a:p>
            <a:pPr lvl="0"/>
            <a:r>
              <a:rPr lang="en-US" dirty="0" smtClean="0"/>
              <a:t>Click to edit text</a:t>
            </a:r>
          </a:p>
        </p:txBody>
      </p:sp>
      <p:sp>
        <p:nvSpPr>
          <p:cNvPr id="4" name="Title 3"/>
          <p:cNvSpPr>
            <a:spLocks noGrp="1"/>
          </p:cNvSpPr>
          <p:nvPr>
            <p:ph type="title" hasCustomPrompt="1"/>
          </p:nvPr>
        </p:nvSpPr>
        <p:spPr>
          <a:xfrm>
            <a:off x="948255" y="127008"/>
            <a:ext cx="2932455" cy="613642"/>
          </a:xfrm>
          <a:prstGeom prst="rect">
            <a:avLst/>
          </a:prstGeom>
        </p:spPr>
        <p:txBody>
          <a:bodyPr wrap="none"/>
          <a:lstStyle>
            <a:lvl1pPr algn="l">
              <a:defRPr sz="3600">
                <a:solidFill>
                  <a:schemeClr val="bg1"/>
                </a:solidFill>
              </a:defRPr>
            </a:lvl1pPr>
          </a:lstStyle>
          <a:p>
            <a:r>
              <a:rPr lang="en-US" dirty="0" smtClean="0"/>
              <a:t>Enter Heading</a:t>
            </a:r>
            <a:endParaRPr lang="en-US" dirty="0"/>
          </a:p>
        </p:txBody>
      </p:sp>
      <p:sp>
        <p:nvSpPr>
          <p:cNvPr id="12" name="Text Placeholder 21"/>
          <p:cNvSpPr>
            <a:spLocks noGrp="1"/>
          </p:cNvSpPr>
          <p:nvPr>
            <p:ph type="body" sz="quarter" idx="20" hasCustomPrompt="1"/>
          </p:nvPr>
        </p:nvSpPr>
        <p:spPr>
          <a:xfrm>
            <a:off x="1307575" y="4693354"/>
            <a:ext cx="7527380" cy="327350"/>
          </a:xfrm>
          <a:prstGeom prst="rect">
            <a:avLst/>
          </a:prstGeom>
        </p:spPr>
        <p:txBody>
          <a:bodyPr/>
          <a:lstStyle>
            <a:lvl1pPr marL="0" indent="0">
              <a:buNone/>
              <a:defRPr sz="1800"/>
            </a:lvl1pPr>
            <a:lvl2pPr>
              <a:defRPr sz="1400"/>
            </a:lvl2pPr>
            <a:lvl3pPr>
              <a:defRPr sz="1400"/>
            </a:lvl3pPr>
            <a:lvl4pPr>
              <a:defRPr sz="1400"/>
            </a:lvl4pPr>
            <a:lvl5pPr>
              <a:defRPr sz="1400"/>
            </a:lvl5pPr>
          </a:lstStyle>
          <a:p>
            <a:pPr lvl="0"/>
            <a:r>
              <a:rPr lang="en-US" smtClean="0"/>
              <a:t>CLICK TO EDIT TITLE</a:t>
            </a:r>
            <a:endParaRPr lang="en-US" dirty="0" smtClean="0"/>
          </a:p>
        </p:txBody>
      </p:sp>
    </p:spTree>
    <p:extLst>
      <p:ext uri="{BB962C8B-B14F-4D97-AF65-F5344CB8AC3E}">
        <p14:creationId xmlns:p14="http://schemas.microsoft.com/office/powerpoint/2010/main" val="144540873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Content_II">
    <p:spTree>
      <p:nvGrpSpPr>
        <p:cNvPr id="1" name=""/>
        <p:cNvGrpSpPr/>
        <p:nvPr/>
      </p:nvGrpSpPr>
      <p:grpSpPr>
        <a:xfrm>
          <a:off x="0" y="0"/>
          <a:ext cx="0" cy="0"/>
          <a:chOff x="0" y="0"/>
          <a:chExt cx="0" cy="0"/>
        </a:xfrm>
      </p:grpSpPr>
      <p:cxnSp>
        <p:nvCxnSpPr>
          <p:cNvPr id="4" name="Straight Connector 3"/>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Rectangle 16"/>
          <p:cNvSpPr/>
          <p:nvPr userDrawn="1"/>
        </p:nvSpPr>
        <p:spPr>
          <a:xfrm>
            <a:off x="1376362" y="1393534"/>
            <a:ext cx="4562994" cy="314921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3" hasCustomPrompt="1"/>
          </p:nvPr>
        </p:nvSpPr>
        <p:spPr>
          <a:xfrm>
            <a:off x="1391589" y="1393535"/>
            <a:ext cx="4562991" cy="3149890"/>
          </a:xfrm>
          <a:prstGeom prst="rect">
            <a:avLst/>
          </a:prstGeom>
        </p:spPr>
        <p:txBody>
          <a:bodyPr anchor="ctr"/>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a:lvl1pPr>
          </a:lstStyle>
          <a:p>
            <a:r>
              <a:rPr lang="en-US" dirty="0" smtClean="0"/>
              <a:t>Click to insert picture</a:t>
            </a:r>
          </a:p>
        </p:txBody>
      </p:sp>
      <p:sp>
        <p:nvSpPr>
          <p:cNvPr id="19" name="Text Placeholder 21"/>
          <p:cNvSpPr>
            <a:spLocks noGrp="1"/>
          </p:cNvSpPr>
          <p:nvPr>
            <p:ph type="body" sz="quarter" idx="19" hasCustomPrompt="1"/>
          </p:nvPr>
        </p:nvSpPr>
        <p:spPr>
          <a:xfrm>
            <a:off x="1307579" y="5229959"/>
            <a:ext cx="7527380" cy="1079354"/>
          </a:xfrm>
          <a:prstGeom prst="rect">
            <a:avLst/>
          </a:prstGeom>
        </p:spPr>
        <p:txBody>
          <a:bodyPr/>
          <a:lstStyle>
            <a:lvl1pPr marL="0" indent="0">
              <a:buNone/>
              <a:defRPr sz="1800"/>
            </a:lvl1pPr>
            <a:lvl2pPr>
              <a:defRPr sz="1400"/>
            </a:lvl2pPr>
            <a:lvl3pPr>
              <a:defRPr sz="1400"/>
            </a:lvl3pPr>
            <a:lvl4pPr>
              <a:defRPr sz="1400"/>
            </a:lvl4pPr>
            <a:lvl5pPr>
              <a:defRPr sz="1400"/>
            </a:lvl5pPr>
          </a:lstStyle>
          <a:p>
            <a:pPr lvl="0"/>
            <a:r>
              <a:rPr lang="en-US" dirty="0" smtClean="0"/>
              <a:t>Click to edit text</a:t>
            </a:r>
          </a:p>
        </p:txBody>
      </p:sp>
      <p:sp>
        <p:nvSpPr>
          <p:cNvPr id="20" name="Rectangle 19"/>
          <p:cNvSpPr/>
          <p:nvPr userDrawn="1"/>
        </p:nvSpPr>
        <p:spPr>
          <a:xfrm>
            <a:off x="6008144" y="1426163"/>
            <a:ext cx="2673191" cy="15035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6008144" y="3021313"/>
            <a:ext cx="2673192" cy="15078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p:cNvSpPr>
            <a:spLocks noGrp="1"/>
          </p:cNvSpPr>
          <p:nvPr>
            <p:ph type="pic" sz="quarter" idx="20" hasCustomPrompt="1"/>
          </p:nvPr>
        </p:nvSpPr>
        <p:spPr>
          <a:xfrm>
            <a:off x="6008688" y="1393535"/>
            <a:ext cx="2672647" cy="1536200"/>
          </a:xfrm>
          <a:prstGeom prst="rect">
            <a:avLst/>
          </a:prstGeom>
        </p:spPr>
        <p:txBody>
          <a:bodyPr anchor="ctr"/>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sz="2400"/>
            </a:lvl1pPr>
          </a:lstStyle>
          <a:p>
            <a:r>
              <a:rPr lang="en-US" dirty="0" smtClean="0"/>
              <a:t>Click to insert picture</a:t>
            </a:r>
          </a:p>
        </p:txBody>
      </p:sp>
      <p:sp>
        <p:nvSpPr>
          <p:cNvPr id="25" name="Picture Placeholder 24"/>
          <p:cNvSpPr>
            <a:spLocks noGrp="1"/>
          </p:cNvSpPr>
          <p:nvPr>
            <p:ph type="pic" sz="quarter" idx="21" hasCustomPrompt="1"/>
          </p:nvPr>
        </p:nvSpPr>
        <p:spPr>
          <a:xfrm>
            <a:off x="6008688" y="2991516"/>
            <a:ext cx="2672647" cy="1523376"/>
          </a:xfrm>
          <a:prstGeom prst="rect">
            <a:avLst/>
          </a:prstGeom>
        </p:spPr>
        <p:txBody>
          <a:bodyPr anchor="ctr"/>
          <a:lstStyle>
            <a:lvl1pPr marL="0" indent="0" algn="ctr">
              <a:buNone/>
              <a:defRPr sz="2400"/>
            </a:lvl1pPr>
          </a:lstStyle>
          <a:p>
            <a:r>
              <a:rPr lang="en-US" dirty="0" smtClean="0"/>
              <a:t>Click to insert picture</a:t>
            </a:r>
            <a:endParaRPr lang="en-US" dirty="0"/>
          </a:p>
        </p:txBody>
      </p:sp>
      <p:sp>
        <p:nvSpPr>
          <p:cNvPr id="22" name="Text Placeholder 21"/>
          <p:cNvSpPr>
            <a:spLocks noGrp="1"/>
          </p:cNvSpPr>
          <p:nvPr>
            <p:ph type="body" sz="quarter" idx="22" hasCustomPrompt="1"/>
          </p:nvPr>
        </p:nvSpPr>
        <p:spPr>
          <a:xfrm>
            <a:off x="1307575" y="4693354"/>
            <a:ext cx="7527380" cy="327350"/>
          </a:xfrm>
          <a:prstGeom prst="rect">
            <a:avLst/>
          </a:prstGeom>
        </p:spPr>
        <p:txBody>
          <a:bodyPr/>
          <a:lstStyle>
            <a:lvl1pPr marL="0" indent="0">
              <a:buNone/>
              <a:defRPr sz="1800"/>
            </a:lvl1pPr>
            <a:lvl2pPr>
              <a:defRPr sz="1400"/>
            </a:lvl2pPr>
            <a:lvl3pPr>
              <a:defRPr sz="1400"/>
            </a:lvl3pPr>
            <a:lvl4pPr>
              <a:defRPr sz="1400"/>
            </a:lvl4pPr>
            <a:lvl5pPr>
              <a:defRPr sz="1400"/>
            </a:lvl5pPr>
          </a:lstStyle>
          <a:p>
            <a:pPr lvl="0"/>
            <a:r>
              <a:rPr lang="en-US" smtClean="0"/>
              <a:t>CLICK TO EDIT TITLE</a:t>
            </a:r>
            <a:endParaRPr lang="en-US" dirty="0" smtClean="0"/>
          </a:p>
        </p:txBody>
      </p:sp>
      <p:sp>
        <p:nvSpPr>
          <p:cNvPr id="2" name="Title 1"/>
          <p:cNvSpPr>
            <a:spLocks noGrp="1"/>
          </p:cNvSpPr>
          <p:nvPr>
            <p:ph type="title" hasCustomPrompt="1"/>
          </p:nvPr>
        </p:nvSpPr>
        <p:spPr>
          <a:xfrm>
            <a:off x="948255" y="123280"/>
            <a:ext cx="2836867" cy="646331"/>
          </a:xfrm>
          <a:prstGeom prst="rect">
            <a:avLst/>
          </a:prstGeom>
        </p:spPr>
        <p:txBody>
          <a:bodyPr wrap="none">
            <a:spAutoFit/>
          </a:bodyPr>
          <a:lstStyle>
            <a:lvl1pPr algn="l">
              <a:defRPr sz="3600">
                <a:solidFill>
                  <a:schemeClr val="bg1"/>
                </a:solidFill>
              </a:defRPr>
            </a:lvl1pPr>
          </a:lstStyle>
          <a:p>
            <a:r>
              <a:rPr lang="en-US" smtClean="0"/>
              <a:t>Enter Heading</a:t>
            </a:r>
            <a:endParaRPr lang="en-US" dirty="0"/>
          </a:p>
        </p:txBody>
      </p:sp>
    </p:spTree>
    <p:extLst>
      <p:ext uri="{BB962C8B-B14F-4D97-AF65-F5344CB8AC3E}">
        <p14:creationId xmlns:p14="http://schemas.microsoft.com/office/powerpoint/2010/main" val="180898810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_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Chart Placeholder 16"/>
          <p:cNvSpPr>
            <a:spLocks noGrp="1"/>
          </p:cNvSpPr>
          <p:nvPr>
            <p:ph type="chart" sz="quarter" idx="13"/>
          </p:nvPr>
        </p:nvSpPr>
        <p:spPr>
          <a:xfrm>
            <a:off x="1016000" y="1585913"/>
            <a:ext cx="7473310" cy="4224337"/>
          </a:xfrm>
          <a:prstGeom prst="rect">
            <a:avLst/>
          </a:prstGeom>
        </p:spPr>
        <p:txBody>
          <a:bodyPr/>
          <a:lstStyle>
            <a:lvl1pPr algn="ctr">
              <a:defRPr baseline="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Click to insert chart</a:t>
            </a:r>
            <a:endParaRPr lang="en-US" dirty="0"/>
          </a:p>
        </p:txBody>
      </p:sp>
      <p:sp>
        <p:nvSpPr>
          <p:cNvPr id="2" name="Title 1"/>
          <p:cNvSpPr>
            <a:spLocks noGrp="1"/>
          </p:cNvSpPr>
          <p:nvPr>
            <p:ph type="title" hasCustomPrompt="1"/>
          </p:nvPr>
        </p:nvSpPr>
        <p:spPr>
          <a:xfrm>
            <a:off x="948255" y="87764"/>
            <a:ext cx="2836867" cy="646331"/>
          </a:xfrm>
          <a:prstGeom prst="rect">
            <a:avLst/>
          </a:prstGeom>
        </p:spPr>
        <p:txBody>
          <a:bodyPr wrap="none">
            <a:spAutoFit/>
          </a:bodyPr>
          <a:lstStyle>
            <a:lvl1pPr algn="l">
              <a:defRPr sz="3600" baseline="0">
                <a:solidFill>
                  <a:schemeClr val="bg1"/>
                </a:solidFill>
              </a:defRPr>
            </a:lvl1pPr>
          </a:lstStyle>
          <a:p>
            <a:r>
              <a:rPr lang="en-US" smtClean="0"/>
              <a:t>Enter Heading</a:t>
            </a:r>
            <a:endParaRPr lang="en-US" dirty="0"/>
          </a:p>
        </p:txBody>
      </p:sp>
    </p:spTree>
    <p:extLst>
      <p:ext uri="{BB962C8B-B14F-4D97-AF65-F5344CB8AC3E}">
        <p14:creationId xmlns:p14="http://schemas.microsoft.com/office/powerpoint/2010/main" val="179600389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_I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Chart Placeholder 16"/>
          <p:cNvSpPr>
            <a:spLocks noGrp="1"/>
          </p:cNvSpPr>
          <p:nvPr>
            <p:ph type="chart" sz="quarter" idx="13" hasCustomPrompt="1"/>
          </p:nvPr>
        </p:nvSpPr>
        <p:spPr>
          <a:xfrm>
            <a:off x="827011" y="1854200"/>
            <a:ext cx="5053012" cy="3687763"/>
          </a:xfrm>
          <a:prstGeom prst="rect">
            <a:avLst/>
          </a:prstGeom>
        </p:spPr>
        <p:txBody>
          <a:bodyPr anchor="ctr"/>
          <a:lstStyle>
            <a:lvl1pPr marL="0" indent="0" algn="ctr">
              <a:buNone/>
              <a:defRPr baseline="0"/>
            </a:lvl1pPr>
          </a:lstStyle>
          <a:p>
            <a:r>
              <a:rPr lang="en-US" dirty="0" smtClean="0"/>
              <a:t>Click to insert chart</a:t>
            </a:r>
            <a:endParaRPr lang="en-US" dirty="0"/>
          </a:p>
        </p:txBody>
      </p:sp>
      <p:sp>
        <p:nvSpPr>
          <p:cNvPr id="18" name="Text Placeholder 21"/>
          <p:cNvSpPr>
            <a:spLocks noGrp="1"/>
          </p:cNvSpPr>
          <p:nvPr>
            <p:ph type="body" sz="quarter" idx="23" hasCustomPrompt="1"/>
          </p:nvPr>
        </p:nvSpPr>
        <p:spPr>
          <a:xfrm>
            <a:off x="6149323" y="2729835"/>
            <a:ext cx="2224772" cy="2873184"/>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19" name="Text Placeholder 21"/>
          <p:cNvSpPr>
            <a:spLocks noGrp="1"/>
          </p:cNvSpPr>
          <p:nvPr>
            <p:ph type="body" sz="quarter" idx="24" hasCustomPrompt="1"/>
          </p:nvPr>
        </p:nvSpPr>
        <p:spPr>
          <a:xfrm>
            <a:off x="6132953" y="1854200"/>
            <a:ext cx="2234787" cy="741498"/>
          </a:xfrm>
          <a:prstGeom prst="rect">
            <a:avLst/>
          </a:prstGeom>
        </p:spPr>
        <p:txBody>
          <a:bodyPr/>
          <a:lstStyle>
            <a:lvl1pPr marL="0" indent="0">
              <a:buNone/>
              <a:defRPr sz="2000" b="1"/>
            </a:lvl1pPr>
            <a:lvl2pPr>
              <a:defRPr sz="1400"/>
            </a:lvl2pPr>
            <a:lvl3pPr>
              <a:defRPr sz="1400"/>
            </a:lvl3pPr>
            <a:lvl4pPr>
              <a:defRPr sz="1400"/>
            </a:lvl4pPr>
            <a:lvl5pPr>
              <a:defRPr sz="1400"/>
            </a:lvl5pPr>
          </a:lstStyle>
          <a:p>
            <a:pPr lvl="0"/>
            <a:r>
              <a:rPr lang="en-US" dirty="0" smtClean="0"/>
              <a:t>CLICK TO EDIT TEXT</a:t>
            </a:r>
          </a:p>
        </p:txBody>
      </p:sp>
      <p:sp>
        <p:nvSpPr>
          <p:cNvPr id="2" name="Title 1"/>
          <p:cNvSpPr>
            <a:spLocks noGrp="1"/>
          </p:cNvSpPr>
          <p:nvPr>
            <p:ph type="title" hasCustomPrompt="1"/>
          </p:nvPr>
        </p:nvSpPr>
        <p:spPr>
          <a:xfrm>
            <a:off x="948255" y="133406"/>
            <a:ext cx="2932455" cy="645512"/>
          </a:xfrm>
          <a:prstGeom prst="rect">
            <a:avLst/>
          </a:prstGeom>
        </p:spPr>
        <p:txBody>
          <a:bodyPr wrap="none">
            <a:spAutoFit/>
          </a:bodyPr>
          <a:lstStyle>
            <a:lvl1pPr algn="l">
              <a:defRPr sz="3600">
                <a:solidFill>
                  <a:schemeClr val="bg1"/>
                </a:solidFill>
              </a:defRPr>
            </a:lvl1pPr>
          </a:lstStyle>
          <a:p>
            <a:r>
              <a:rPr lang="en-US" smtClean="0"/>
              <a:t>Enter Heading</a:t>
            </a:r>
            <a:endParaRPr lang="en-US" dirty="0"/>
          </a:p>
        </p:txBody>
      </p:sp>
    </p:spTree>
    <p:extLst>
      <p:ext uri="{BB962C8B-B14F-4D97-AF65-F5344CB8AC3E}">
        <p14:creationId xmlns:p14="http://schemas.microsoft.com/office/powerpoint/2010/main" val="194126125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A">
    <p:bg>
      <p:bgPr>
        <a:solidFill>
          <a:srgbClr val="D11242"/>
        </a:solidFill>
        <a:effectLst/>
      </p:bgPr>
    </p:bg>
    <p:spTree>
      <p:nvGrpSpPr>
        <p:cNvPr id="1" name=""/>
        <p:cNvGrpSpPr/>
        <p:nvPr/>
      </p:nvGrpSpPr>
      <p:grpSpPr>
        <a:xfrm>
          <a:off x="0" y="0"/>
          <a:ext cx="0" cy="0"/>
          <a:chOff x="0" y="0"/>
          <a:chExt cx="0" cy="0"/>
        </a:xfrm>
      </p:grpSpPr>
      <p:sp>
        <p:nvSpPr>
          <p:cNvPr id="3" name="Rectangle 2"/>
          <p:cNvSpPr/>
          <p:nvPr userDrawn="1"/>
        </p:nvSpPr>
        <p:spPr>
          <a:xfrm flipH="1">
            <a:off x="4034330" y="3085927"/>
            <a:ext cx="45719" cy="988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black">
                  <a:lumMod val="75000"/>
                  <a:lumOff val="25000"/>
                </a:prstClr>
              </a:solidFill>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2180" y="3027977"/>
            <a:ext cx="1036935" cy="1104144"/>
          </a:xfrm>
          <a:prstGeom prst="rect">
            <a:avLst/>
          </a:prstGeom>
        </p:spPr>
      </p:pic>
      <p:sp>
        <p:nvSpPr>
          <p:cNvPr id="5" name="Rectangle 4"/>
          <p:cNvSpPr/>
          <p:nvPr userDrawn="1"/>
        </p:nvSpPr>
        <p:spPr>
          <a:xfrm>
            <a:off x="4226355" y="3164551"/>
            <a:ext cx="1374094" cy="830997"/>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800" dirty="0" smtClean="0">
                <a:solidFill>
                  <a:prstClr val="white"/>
                </a:solidFill>
                <a:latin typeface="Calibri Regular" charset="0"/>
              </a:rPr>
              <a:t>Q&amp;A</a:t>
            </a:r>
            <a:endParaRPr lang="en-US" sz="4800" u="sng" dirty="0">
              <a:solidFill>
                <a:prstClr val="white"/>
              </a:solidFill>
              <a:latin typeface="Calibri Regular" charset="0"/>
            </a:endParaRPr>
          </a:p>
        </p:txBody>
      </p:sp>
    </p:spTree>
    <p:extLst>
      <p:ext uri="{BB962C8B-B14F-4D97-AF65-F5344CB8AC3E}">
        <p14:creationId xmlns:p14="http://schemas.microsoft.com/office/powerpoint/2010/main" val="20657785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Content Placeholder 12"/>
          <p:cNvSpPr txBox="1">
            <a:spLocks/>
          </p:cNvSpPr>
          <p:nvPr userDrawn="1"/>
        </p:nvSpPr>
        <p:spPr>
          <a:xfrm>
            <a:off x="1188556" y="1699555"/>
            <a:ext cx="1983551" cy="39909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just">
              <a:buFont typeface="Arial" pitchFamily="34" charset="0"/>
              <a:buNone/>
            </a:pPr>
            <a:r>
              <a:rPr lang="en-US" sz="2000" b="1" u="sng" kern="3000" spc="30" dirty="0" smtClean="0">
                <a:solidFill>
                  <a:schemeClr val="tx2"/>
                </a:solidFill>
                <a:latin typeface="Calibri Regular" charset="0"/>
              </a:rPr>
              <a:t>FIND US</a:t>
            </a:r>
            <a:endParaRPr lang="en-US" sz="2000" b="1" u="sng" kern="3000" spc="30" dirty="0">
              <a:solidFill>
                <a:schemeClr val="tx2"/>
              </a:solidFill>
              <a:latin typeface="Calibri Regular" charset="0"/>
            </a:endParaRPr>
          </a:p>
          <a:p>
            <a:pPr marL="0" indent="0">
              <a:buFont typeface="Arial" pitchFamily="34" charset="0"/>
              <a:buNone/>
            </a:pPr>
            <a:endParaRPr lang="en-US" sz="2000" kern="3000" spc="30" dirty="0" smtClean="0">
              <a:solidFill>
                <a:srgbClr val="CB3F20"/>
              </a:solidFill>
              <a:latin typeface="Calibri Regular" charset="0"/>
            </a:endParaRPr>
          </a:p>
          <a:p>
            <a:pPr marL="0" indent="0">
              <a:buFont typeface="Arial" pitchFamily="34" charset="0"/>
              <a:buNone/>
            </a:pPr>
            <a:endParaRPr lang="en-US" sz="2000" kern="3000" spc="30" dirty="0">
              <a:solidFill>
                <a:srgbClr val="CB3F20"/>
              </a:solidFill>
              <a:latin typeface="Calibri Regular" charset="0"/>
            </a:endParaRPr>
          </a:p>
        </p:txBody>
      </p:sp>
      <p:pic>
        <p:nvPicPr>
          <p:cNvPr id="18" name="Picture 17" descr="http://osse.dc.gov/sites/default/files/dc/shared_assets/social_icons/facebook.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76317" y="2221683"/>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http://osse.dc.gov/sites/default/files/dc/shared_assets/social_icons/twitter.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174066" y="2941951"/>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http://osse.dc.gov/sites/default/files/dc/shared_assets/social_icons/youtube.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174066" y="3719478"/>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userDrawn="1"/>
        </p:nvSpPr>
        <p:spPr>
          <a:xfrm>
            <a:off x="5465961" y="2137110"/>
            <a:ext cx="2309607"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r>
              <a:rPr lang="en-US" kern="3000" spc="30" dirty="0" err="1">
                <a:solidFill>
                  <a:prstClr val="black">
                    <a:lumMod val="75000"/>
                    <a:lumOff val="25000"/>
                  </a:prstClr>
                </a:solidFill>
                <a:latin typeface="Calibri Regular" charset="0"/>
              </a:rPr>
              <a:t>facebook.com</a:t>
            </a:r>
            <a:r>
              <a:rPr lang="en-US" kern="3000" spc="30" dirty="0">
                <a:solidFill>
                  <a:prstClr val="black">
                    <a:lumMod val="75000"/>
                    <a:lumOff val="25000"/>
                  </a:prstClr>
                </a:solidFill>
                <a:latin typeface="Calibri Regular" charset="0"/>
              </a:rPr>
              <a:t>/</a:t>
            </a:r>
            <a:r>
              <a:rPr lang="en-US" kern="3000" spc="30" dirty="0" err="1">
                <a:solidFill>
                  <a:prstClr val="black">
                    <a:lumMod val="75000"/>
                    <a:lumOff val="25000"/>
                  </a:prstClr>
                </a:solidFill>
                <a:latin typeface="Calibri Regular" charset="0"/>
              </a:rPr>
              <a:t>ossedc</a:t>
            </a:r>
            <a:endParaRPr lang="en-US" kern="3000" spc="30" dirty="0">
              <a:solidFill>
                <a:prstClr val="black">
                  <a:lumMod val="75000"/>
                  <a:lumOff val="25000"/>
                </a:prstClr>
              </a:solidFill>
              <a:latin typeface="Calibri Regular" charset="0"/>
            </a:endParaRPr>
          </a:p>
        </p:txBody>
      </p:sp>
      <p:sp>
        <p:nvSpPr>
          <p:cNvPr id="22" name="Rectangle 21"/>
          <p:cNvSpPr/>
          <p:nvPr userDrawn="1"/>
        </p:nvSpPr>
        <p:spPr>
          <a:xfrm>
            <a:off x="5504366" y="2859801"/>
            <a:ext cx="2086149"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r>
              <a:rPr lang="en-US" kern="3000" spc="30" dirty="0" err="1">
                <a:solidFill>
                  <a:prstClr val="black">
                    <a:lumMod val="75000"/>
                    <a:lumOff val="25000"/>
                  </a:prstClr>
                </a:solidFill>
                <a:latin typeface="Calibri Regular" charset="0"/>
              </a:rPr>
              <a:t>twitter.com</a:t>
            </a:r>
            <a:r>
              <a:rPr lang="en-US" kern="3000" spc="30" dirty="0">
                <a:solidFill>
                  <a:prstClr val="black">
                    <a:lumMod val="75000"/>
                    <a:lumOff val="25000"/>
                  </a:prstClr>
                </a:solidFill>
                <a:latin typeface="Calibri Regular" charset="0"/>
              </a:rPr>
              <a:t>/</a:t>
            </a:r>
            <a:r>
              <a:rPr lang="en-US" kern="3000" spc="30" dirty="0" err="1">
                <a:solidFill>
                  <a:prstClr val="black">
                    <a:lumMod val="75000"/>
                    <a:lumOff val="25000"/>
                  </a:prstClr>
                </a:solidFill>
                <a:latin typeface="Calibri Regular" charset="0"/>
              </a:rPr>
              <a:t>ossedc</a:t>
            </a:r>
            <a:endParaRPr lang="en-US" kern="3000" spc="30" dirty="0">
              <a:solidFill>
                <a:prstClr val="black">
                  <a:lumMod val="75000"/>
                  <a:lumOff val="25000"/>
                </a:prstClr>
              </a:solidFill>
              <a:latin typeface="Calibri Regular" charset="0"/>
            </a:endParaRPr>
          </a:p>
        </p:txBody>
      </p:sp>
      <p:sp>
        <p:nvSpPr>
          <p:cNvPr id="23" name="Rectangle 22"/>
          <p:cNvSpPr/>
          <p:nvPr userDrawn="1"/>
        </p:nvSpPr>
        <p:spPr>
          <a:xfrm>
            <a:off x="5495623" y="3638510"/>
            <a:ext cx="2812308"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r>
              <a:rPr lang="en-US" kern="3000" spc="30" dirty="0" err="1" smtClean="0">
                <a:solidFill>
                  <a:prstClr val="black">
                    <a:lumMod val="75000"/>
                    <a:lumOff val="25000"/>
                  </a:prstClr>
                </a:solidFill>
                <a:latin typeface="Calibri Regular" charset="0"/>
              </a:rPr>
              <a:t>youtube.com</a:t>
            </a:r>
            <a:r>
              <a:rPr lang="en-US" kern="3000" spc="30" dirty="0" smtClean="0">
                <a:solidFill>
                  <a:prstClr val="black">
                    <a:lumMod val="75000"/>
                    <a:lumOff val="25000"/>
                  </a:prstClr>
                </a:solidFill>
                <a:latin typeface="Calibri Regular" charset="0"/>
              </a:rPr>
              <a:t>/</a:t>
            </a:r>
            <a:r>
              <a:rPr lang="en-US" kern="3000" spc="30" dirty="0" err="1" smtClean="0">
                <a:solidFill>
                  <a:prstClr val="black">
                    <a:lumMod val="75000"/>
                    <a:lumOff val="25000"/>
                  </a:prstClr>
                </a:solidFill>
                <a:latin typeface="Calibri Regular" charset="0"/>
              </a:rPr>
              <a:t>DCEducation</a:t>
            </a:r>
            <a:endParaRPr lang="en-US" kern="3000" spc="30" dirty="0">
              <a:solidFill>
                <a:prstClr val="black">
                  <a:lumMod val="75000"/>
                  <a:lumOff val="25000"/>
                </a:prstClr>
              </a:solidFill>
              <a:latin typeface="Calibri Regular" charset="0"/>
            </a:endParaRPr>
          </a:p>
        </p:txBody>
      </p:sp>
      <p:pic>
        <p:nvPicPr>
          <p:cNvPr id="24" name="Picture 23" descr="http://cdn.mysitemyway.com/etc-mysitemyway/icons/legacy-previews/icons/matte-blue-and-white-square-icons-business/116968-matte-blue-and-white-square-icon-business-globe.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071265" y="4371074"/>
            <a:ext cx="498114" cy="498114"/>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5542369" y="4404821"/>
            <a:ext cx="1882247"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kern="3000" spc="30" dirty="0" err="1" smtClean="0">
                <a:solidFill>
                  <a:schemeClr val="tx1">
                    <a:lumMod val="75000"/>
                    <a:lumOff val="25000"/>
                  </a:schemeClr>
                </a:solidFill>
                <a:latin typeface="Calibri Regular" charset="0"/>
              </a:rPr>
              <a:t>www.osse.dc.gov</a:t>
            </a:r>
            <a:endParaRPr lang="en-US" kern="3000" spc="30" dirty="0">
              <a:solidFill>
                <a:schemeClr val="tx1">
                  <a:lumMod val="75000"/>
                  <a:lumOff val="25000"/>
                </a:schemeClr>
              </a:solidFill>
              <a:latin typeface="Calibri Regular" charset="0"/>
            </a:endParaRPr>
          </a:p>
        </p:txBody>
      </p:sp>
      <p:sp>
        <p:nvSpPr>
          <p:cNvPr id="28" name="Title 1"/>
          <p:cNvSpPr>
            <a:spLocks noGrp="1"/>
          </p:cNvSpPr>
          <p:nvPr>
            <p:ph type="title" hasCustomPrompt="1"/>
          </p:nvPr>
        </p:nvSpPr>
        <p:spPr>
          <a:xfrm>
            <a:off x="1188556" y="126170"/>
            <a:ext cx="2884179" cy="537186"/>
          </a:xfrm>
          <a:prstGeom prst="rect">
            <a:avLst/>
          </a:prstGeom>
        </p:spPr>
        <p:txBody>
          <a:bodyPr wrap="none"/>
          <a:lstStyle>
            <a:lvl1pPr algn="l">
              <a:defRPr sz="3600">
                <a:solidFill>
                  <a:schemeClr val="bg1"/>
                </a:solidFill>
              </a:defRPr>
            </a:lvl1pPr>
          </a:lstStyle>
          <a:p>
            <a:r>
              <a:rPr lang="en-US" dirty="0" smtClean="0"/>
              <a:t>Stay In Touch</a:t>
            </a:r>
            <a:endParaRPr lang="en-US" dirty="0"/>
          </a:p>
        </p:txBody>
      </p:sp>
      <p:sp>
        <p:nvSpPr>
          <p:cNvPr id="27" name="Content Placeholder 12"/>
          <p:cNvSpPr txBox="1">
            <a:spLocks/>
          </p:cNvSpPr>
          <p:nvPr userDrawn="1"/>
        </p:nvSpPr>
        <p:spPr>
          <a:xfrm>
            <a:off x="5063545" y="1699555"/>
            <a:ext cx="1983551" cy="39909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just">
              <a:buFont typeface="Arial" pitchFamily="34" charset="0"/>
              <a:buNone/>
            </a:pPr>
            <a:r>
              <a:rPr lang="en-US" sz="2000" b="1" u="sng" kern="3000" spc="30" dirty="0" smtClean="0">
                <a:solidFill>
                  <a:schemeClr val="tx2"/>
                </a:solidFill>
                <a:latin typeface="Calibri Regular" charset="0"/>
              </a:rPr>
              <a:t>GET SOCIAL</a:t>
            </a:r>
            <a:endParaRPr lang="en-US" sz="2000" b="1" u="sng" kern="3000" spc="30" dirty="0">
              <a:solidFill>
                <a:schemeClr val="tx2"/>
              </a:solidFill>
              <a:latin typeface="Calibri Regular" charset="0"/>
            </a:endParaRPr>
          </a:p>
          <a:p>
            <a:pPr marL="0" indent="0">
              <a:buFont typeface="Arial" pitchFamily="34" charset="0"/>
              <a:buNone/>
            </a:pPr>
            <a:endParaRPr lang="en-US" sz="2000" kern="3000" spc="30" dirty="0" smtClean="0">
              <a:solidFill>
                <a:srgbClr val="CB3F20"/>
              </a:solidFill>
              <a:latin typeface="Calibri Regular" charset="0"/>
            </a:endParaRPr>
          </a:p>
          <a:p>
            <a:pPr marL="0" indent="0">
              <a:buFont typeface="Arial" pitchFamily="34" charset="0"/>
              <a:buNone/>
            </a:pPr>
            <a:endParaRPr lang="en-US" sz="2000" kern="3000" spc="30" dirty="0">
              <a:solidFill>
                <a:srgbClr val="CB3F20"/>
              </a:solidFill>
              <a:latin typeface="Calibri Regular" charset="0"/>
            </a:endParaRPr>
          </a:p>
        </p:txBody>
      </p:sp>
      <p:sp>
        <p:nvSpPr>
          <p:cNvPr id="29" name="Rectangle 28"/>
          <p:cNvSpPr/>
          <p:nvPr userDrawn="1"/>
        </p:nvSpPr>
        <p:spPr>
          <a:xfrm>
            <a:off x="1188556" y="2158989"/>
            <a:ext cx="1066639" cy="338554"/>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3000" cap="none" spc="30" normalizeH="0" baseline="0" noProof="0" smtClean="0">
                <a:ln>
                  <a:noFill/>
                </a:ln>
                <a:solidFill>
                  <a:prstClr val="black">
                    <a:lumMod val="75000"/>
                    <a:lumOff val="25000"/>
                  </a:prstClr>
                </a:solidFill>
                <a:effectLst/>
                <a:uLnTx/>
                <a:uFillTx/>
                <a:latin typeface="Calibri Regular" charset="0"/>
                <a:ea typeface="+mn-ea"/>
                <a:cs typeface="+mn-cs"/>
              </a:rPr>
              <a:t>ADDRESS:</a:t>
            </a:r>
            <a:endParaRPr kumimoji="0" lang="en-US" sz="1600" b="1" i="0" u="none" strike="noStrike" kern="3000" cap="none" spc="30" normalizeH="0" baseline="0" noProof="0" dirty="0" smtClean="0">
              <a:ln>
                <a:noFill/>
              </a:ln>
              <a:solidFill>
                <a:prstClr val="black">
                  <a:lumMod val="75000"/>
                  <a:lumOff val="25000"/>
                </a:prstClr>
              </a:solidFill>
              <a:effectLst/>
              <a:uLnTx/>
              <a:uFillTx/>
              <a:latin typeface="Calibri Regular" charset="0"/>
              <a:ea typeface="+mn-ea"/>
              <a:cs typeface="+mn-cs"/>
            </a:endParaRPr>
          </a:p>
        </p:txBody>
      </p:sp>
      <p:sp>
        <p:nvSpPr>
          <p:cNvPr id="31" name="Rectangle 30"/>
          <p:cNvSpPr/>
          <p:nvPr userDrawn="1"/>
        </p:nvSpPr>
        <p:spPr>
          <a:xfrm>
            <a:off x="1182389" y="3790699"/>
            <a:ext cx="613630" cy="338554"/>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3000" cap="none" spc="30" normalizeH="0" baseline="0" noProof="0" dirty="0" smtClean="0">
                <a:ln>
                  <a:noFill/>
                </a:ln>
                <a:solidFill>
                  <a:prstClr val="black">
                    <a:lumMod val="75000"/>
                    <a:lumOff val="25000"/>
                  </a:prstClr>
                </a:solidFill>
                <a:effectLst/>
                <a:uLnTx/>
                <a:uFillTx/>
                <a:latin typeface="Calibri Regular" charset="0"/>
                <a:ea typeface="+mn-ea"/>
                <a:cs typeface="+mn-cs"/>
              </a:rPr>
              <a:t>POC:</a:t>
            </a:r>
          </a:p>
        </p:txBody>
      </p:sp>
      <p:sp>
        <p:nvSpPr>
          <p:cNvPr id="6" name="Text Placeholder 5"/>
          <p:cNvSpPr>
            <a:spLocks noGrp="1"/>
          </p:cNvSpPr>
          <p:nvPr>
            <p:ph type="body" sz="quarter" idx="13" hasCustomPrompt="1"/>
          </p:nvPr>
        </p:nvSpPr>
        <p:spPr>
          <a:xfrm>
            <a:off x="1189038" y="2525713"/>
            <a:ext cx="3381375" cy="909637"/>
          </a:xfrm>
          <a:prstGeom prst="rect">
            <a:avLst/>
          </a:prstGeom>
        </p:spPr>
        <p:txBody>
          <a:bodyPr/>
          <a:lstStyle>
            <a:lvl1pPr marL="0" indent="0">
              <a:buNone/>
              <a:defRPr sz="1800" baseline="0"/>
            </a:lvl1pPr>
          </a:lstStyle>
          <a:p>
            <a:pPr algn="just"/>
            <a:r>
              <a:rPr lang="en-US" sz="1600" b="0" kern="3000" spc="30" dirty="0" smtClean="0">
                <a:solidFill>
                  <a:schemeClr val="tx1">
                    <a:lumMod val="75000"/>
                    <a:lumOff val="25000"/>
                  </a:schemeClr>
                </a:solidFill>
                <a:latin typeface="Calibri Regular" charset="0"/>
              </a:rPr>
              <a:t>Enter your business address</a:t>
            </a:r>
          </a:p>
        </p:txBody>
      </p:sp>
      <p:sp>
        <p:nvSpPr>
          <p:cNvPr id="33" name="Text Placeholder 5"/>
          <p:cNvSpPr>
            <a:spLocks noGrp="1"/>
          </p:cNvSpPr>
          <p:nvPr>
            <p:ph type="body" sz="quarter" idx="14" hasCustomPrompt="1"/>
          </p:nvPr>
        </p:nvSpPr>
        <p:spPr>
          <a:xfrm>
            <a:off x="1189038" y="4197100"/>
            <a:ext cx="3381375" cy="909637"/>
          </a:xfrm>
          <a:prstGeom prst="rect">
            <a:avLst/>
          </a:prstGeom>
        </p:spPr>
        <p:txBody>
          <a:bodyPr/>
          <a:lstStyle>
            <a:lvl1pPr marL="0" indent="0" algn="l">
              <a:buNone/>
              <a:defRPr sz="1800" baseline="0"/>
            </a:lvl1pPr>
          </a:lstStyle>
          <a:p>
            <a:pPr algn="just"/>
            <a:r>
              <a:rPr lang="en-US" sz="1600" b="0" kern="3000" spc="30" dirty="0" smtClean="0">
                <a:solidFill>
                  <a:schemeClr val="tx1">
                    <a:lumMod val="75000"/>
                    <a:lumOff val="25000"/>
                  </a:schemeClr>
                </a:solidFill>
                <a:latin typeface="Calibri Regular" charset="0"/>
              </a:rPr>
              <a:t>Enter your name and title, email address, and phone number</a:t>
            </a:r>
          </a:p>
        </p:txBody>
      </p:sp>
    </p:spTree>
    <p:extLst>
      <p:ext uri="{BB962C8B-B14F-4D97-AF65-F5344CB8AC3E}">
        <p14:creationId xmlns:p14="http://schemas.microsoft.com/office/powerpoint/2010/main" val="33499143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atitude">
    <p:bg>
      <p:bgPr>
        <a:solidFill>
          <a:srgbClr val="1F497D"/>
        </a:solidFill>
        <a:effectLst/>
      </p:bgPr>
    </p:bg>
    <p:spTree>
      <p:nvGrpSpPr>
        <p:cNvPr id="1" name=""/>
        <p:cNvGrpSpPr/>
        <p:nvPr/>
      </p:nvGrpSpPr>
      <p:grpSpPr>
        <a:xfrm>
          <a:off x="0" y="0"/>
          <a:ext cx="0" cy="0"/>
          <a:chOff x="0" y="0"/>
          <a:chExt cx="0" cy="0"/>
        </a:xfrm>
      </p:grpSpPr>
      <p:sp>
        <p:nvSpPr>
          <p:cNvPr id="3" name="Rectangle 2"/>
          <p:cNvSpPr/>
          <p:nvPr userDrawn="1"/>
        </p:nvSpPr>
        <p:spPr>
          <a:xfrm>
            <a:off x="3535065" y="3075910"/>
            <a:ext cx="2968698" cy="830997"/>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800" dirty="0" smtClean="0">
                <a:solidFill>
                  <a:schemeClr val="bg1"/>
                </a:solidFill>
                <a:latin typeface="Calibri Regular" charset="0"/>
              </a:rPr>
              <a:t>Thank you!</a:t>
            </a:r>
            <a:endParaRPr lang="en-US" sz="4800" u="sng" dirty="0">
              <a:solidFill>
                <a:schemeClr val="bg1"/>
              </a:solidFill>
              <a:latin typeface="Calibri Regular" charset="0"/>
            </a:endParaRPr>
          </a:p>
        </p:txBody>
      </p:sp>
      <p:sp>
        <p:nvSpPr>
          <p:cNvPr id="4" name="Rectangle 3"/>
          <p:cNvSpPr/>
          <p:nvPr userDrawn="1"/>
        </p:nvSpPr>
        <p:spPr>
          <a:xfrm flipH="1">
            <a:off x="3446742" y="2997286"/>
            <a:ext cx="45719" cy="988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94592" y="2939336"/>
            <a:ext cx="1036935" cy="1104144"/>
          </a:xfrm>
          <a:prstGeom prst="rect">
            <a:avLst/>
          </a:prstGeom>
        </p:spPr>
      </p:pic>
    </p:spTree>
    <p:extLst>
      <p:ext uri="{BB962C8B-B14F-4D97-AF65-F5344CB8AC3E}">
        <p14:creationId xmlns:p14="http://schemas.microsoft.com/office/powerpoint/2010/main" val="20157899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_ Photo I">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7" name="Rectangle 6"/>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9"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10"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11"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12000775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_ Photo II">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r="11068"/>
          <a:stretch/>
        </p:blipFill>
        <p:spPr>
          <a:xfrm>
            <a:off x="3424" y="10551"/>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5" name="Rectangle 4"/>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7"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8"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9"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21393307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_ Photo III">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r="11194"/>
          <a:stretch/>
        </p:blipFill>
        <p:spPr>
          <a:xfrm>
            <a:off x="13239" y="-1840"/>
            <a:ext cx="9133434" cy="685984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5" name="Rectangle 4"/>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7"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8"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9"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20750603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_ Photo IV">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5" name="Rectangle 4"/>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7"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8"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9"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3049716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_ Photo V">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5" name="Rectangle 4"/>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7"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8"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9"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33122198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 _ Photo VI">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5" name="Rectangle 4"/>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7"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9"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
        <p:nvSpPr>
          <p:cNvPr id="10"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Tree>
    <p:extLst>
      <p:ext uri="{BB962C8B-B14F-4D97-AF65-F5344CB8AC3E}">
        <p14:creationId xmlns:p14="http://schemas.microsoft.com/office/powerpoint/2010/main" val="60472326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 _ Photo VII">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2553" y="4114034"/>
            <a:ext cx="1508918" cy="1606718"/>
          </a:xfrm>
          <a:prstGeom prst="rect">
            <a:avLst/>
          </a:prstGeom>
        </p:spPr>
      </p:pic>
      <p:sp>
        <p:nvSpPr>
          <p:cNvPr id="4" name="Rectangle 3"/>
          <p:cNvSpPr/>
          <p:nvPr userDrawn="1"/>
        </p:nvSpPr>
        <p:spPr>
          <a:xfrm>
            <a:off x="3266230" y="4210260"/>
            <a:ext cx="45719" cy="1418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userDrawn="1"/>
        </p:nvCxnSpPr>
        <p:spPr>
          <a:xfrm>
            <a:off x="3510425" y="5298297"/>
            <a:ext cx="3788330" cy="0"/>
          </a:xfrm>
          <a:prstGeom prst="line">
            <a:avLst/>
          </a:prstGeom>
          <a:noFill/>
          <a:ln w="12700" cap="flat" cmpd="sng" algn="ctr">
            <a:solidFill>
              <a:srgbClr val="A7AAA9"/>
            </a:solidFill>
            <a:prstDash val="dot"/>
            <a:headEnd type="none"/>
            <a:tailEnd type="none"/>
          </a:ln>
          <a:effectLst/>
        </p:spPr>
      </p:cxnSp>
      <p:sp>
        <p:nvSpPr>
          <p:cNvPr id="6" name="Text Placeholder 22"/>
          <p:cNvSpPr>
            <a:spLocks noGrp="1"/>
          </p:cNvSpPr>
          <p:nvPr>
            <p:ph type="body" sz="quarter" idx="10" hasCustomPrompt="1"/>
          </p:nvPr>
        </p:nvSpPr>
        <p:spPr>
          <a:xfrm>
            <a:off x="3522668" y="4158695"/>
            <a:ext cx="5132387" cy="645807"/>
          </a:xfrm>
          <a:prstGeom prst="rect">
            <a:avLst/>
          </a:prstGeom>
        </p:spPr>
        <p:txBody>
          <a:bodyPr/>
          <a:lstStyle>
            <a:lvl1pPr marL="0" indent="0">
              <a:buNone/>
              <a:defRPr sz="4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8" name="Text Placeholder 22"/>
          <p:cNvSpPr>
            <a:spLocks noGrp="1"/>
          </p:cNvSpPr>
          <p:nvPr>
            <p:ph type="body" sz="quarter" idx="12" hasCustomPrompt="1"/>
          </p:nvPr>
        </p:nvSpPr>
        <p:spPr>
          <a:xfrm>
            <a:off x="3522668" y="5383532"/>
            <a:ext cx="5132387" cy="476523"/>
          </a:xfrm>
          <a:prstGeom prst="rect">
            <a:avLst/>
          </a:prstGeom>
        </p:spPr>
        <p:txBody>
          <a:bodyPr/>
          <a:lstStyle>
            <a:lvl1pPr marL="0" indent="0">
              <a:buNone/>
              <a:defRPr sz="1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
        <p:nvSpPr>
          <p:cNvPr id="9" name="Text Placeholder 22"/>
          <p:cNvSpPr>
            <a:spLocks noGrp="1"/>
          </p:cNvSpPr>
          <p:nvPr>
            <p:ph type="body" sz="quarter" idx="11" hasCustomPrompt="1"/>
          </p:nvPr>
        </p:nvSpPr>
        <p:spPr>
          <a:xfrm>
            <a:off x="3522668" y="4788839"/>
            <a:ext cx="5132387" cy="476523"/>
          </a:xfrm>
          <a:prstGeom prst="rect">
            <a:avLst/>
          </a:prstGeom>
        </p:spPr>
        <p:txBody>
          <a:bodyPr/>
          <a:lstStyle>
            <a:lvl1pPr marL="0" indent="0">
              <a:buNone/>
              <a:defRPr sz="2400" b="0" i="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Tree>
    <p:extLst>
      <p:ext uri="{BB962C8B-B14F-4D97-AF65-F5344CB8AC3E}">
        <p14:creationId xmlns:p14="http://schemas.microsoft.com/office/powerpoint/2010/main" val="87997105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bg1">
                <a:lumMod val="9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231396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50" r:id="rId11"/>
    <p:sldLayoutId id="2147483676"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304635" y="2891330"/>
            <a:ext cx="6144800" cy="960125"/>
          </a:xfrm>
        </p:spPr>
        <p:txBody>
          <a:bodyPr/>
          <a:lstStyle/>
          <a:p>
            <a:r>
              <a:rPr lang="en-US" sz="2800" dirty="0" smtClean="0"/>
              <a:t>Financial Management in the CACFP</a:t>
            </a:r>
          </a:p>
          <a:p>
            <a:r>
              <a:rPr lang="en-US" sz="2800" dirty="0" smtClean="0"/>
              <a:t>Independent Centers</a:t>
            </a:r>
          </a:p>
          <a:p>
            <a:endParaRPr lang="en-US" sz="2800" dirty="0" smtClean="0"/>
          </a:p>
        </p:txBody>
      </p:sp>
    </p:spTree>
    <p:extLst>
      <p:ext uri="{BB962C8B-B14F-4D97-AF65-F5344CB8AC3E}">
        <p14:creationId xmlns:p14="http://schemas.microsoft.com/office/powerpoint/2010/main" val="21395594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10</a:t>
            </a:fld>
            <a:endParaRPr lang="en-US" dirty="0"/>
          </a:p>
        </p:txBody>
      </p:sp>
      <p:sp>
        <p:nvSpPr>
          <p:cNvPr id="3" name="Text Placeholder 2"/>
          <p:cNvSpPr>
            <a:spLocks noGrp="1"/>
          </p:cNvSpPr>
          <p:nvPr>
            <p:ph type="body" sz="quarter" idx="13"/>
          </p:nvPr>
        </p:nvSpPr>
        <p:spPr/>
        <p:txBody>
          <a:bodyPr/>
          <a:lstStyle/>
          <a:p>
            <a:r>
              <a:rPr lang="en-US" sz="2400" dirty="0"/>
              <a:t>Indirect cost: allocation or rate must </a:t>
            </a:r>
            <a:r>
              <a:rPr lang="en-US" sz="2400" dirty="0" smtClean="0"/>
              <a:t>be</a:t>
            </a:r>
          </a:p>
          <a:p>
            <a:pPr marL="0" indent="0">
              <a:buNone/>
            </a:pPr>
            <a:r>
              <a:rPr lang="en-US" sz="2400" dirty="0" smtClean="0"/>
              <a:t>	– </a:t>
            </a:r>
            <a:r>
              <a:rPr lang="en-US" sz="2400" dirty="0"/>
              <a:t>Based on plan pre-approved by the State Agency </a:t>
            </a:r>
          </a:p>
          <a:p>
            <a:pPr marL="0" indent="0">
              <a:buNone/>
            </a:pPr>
            <a:r>
              <a:rPr lang="en-US" sz="2400" dirty="0"/>
              <a:t>	– Approved by USDA Food &amp; Nutrition Service </a:t>
            </a:r>
          </a:p>
          <a:p>
            <a:pPr lvl="1"/>
            <a:endParaRPr lang="en-US" sz="2400" dirty="0" smtClean="0"/>
          </a:p>
          <a:p>
            <a:r>
              <a:rPr lang="en-US" sz="2400" dirty="0" smtClean="0"/>
              <a:t>Direct Cost: Allocation must be</a:t>
            </a:r>
          </a:p>
          <a:p>
            <a:pPr lvl="1"/>
            <a:r>
              <a:rPr lang="en-US" sz="2400" dirty="0" smtClean="0"/>
              <a:t>Based on use or benefit</a:t>
            </a:r>
          </a:p>
          <a:p>
            <a:pPr lvl="1"/>
            <a:r>
              <a:rPr lang="en-US" sz="2400" dirty="0" smtClean="0"/>
              <a:t>Pre-approved by the State Agency</a:t>
            </a:r>
          </a:p>
          <a:p>
            <a:pPr lvl="1"/>
            <a:endParaRPr lang="en-US" sz="2400" dirty="0"/>
          </a:p>
          <a:p>
            <a:pPr marL="0" indent="0">
              <a:buNone/>
            </a:pPr>
            <a:endParaRPr lang="en-US" dirty="0"/>
          </a:p>
          <a:p>
            <a:pPr lvl="1"/>
            <a:endParaRPr lang="en-US" dirty="0" smtClean="0"/>
          </a:p>
          <a:p>
            <a:pPr marL="0" indent="0">
              <a:buNone/>
            </a:pPr>
            <a:r>
              <a:rPr lang="en-US" dirty="0"/>
              <a:t>	</a:t>
            </a:r>
          </a:p>
        </p:txBody>
      </p:sp>
      <p:sp>
        <p:nvSpPr>
          <p:cNvPr id="4" name="Title 3"/>
          <p:cNvSpPr>
            <a:spLocks noGrp="1"/>
          </p:cNvSpPr>
          <p:nvPr>
            <p:ph type="title"/>
          </p:nvPr>
        </p:nvSpPr>
        <p:spPr>
          <a:xfrm>
            <a:off x="1000335" y="113245"/>
            <a:ext cx="2242793" cy="646331"/>
          </a:xfrm>
        </p:spPr>
        <p:txBody>
          <a:bodyPr/>
          <a:lstStyle/>
          <a:p>
            <a:r>
              <a:rPr lang="en-US" dirty="0" smtClean="0"/>
              <a:t>Allocations</a:t>
            </a:r>
            <a:endParaRPr lang="en-US" dirty="0"/>
          </a:p>
        </p:txBody>
      </p:sp>
    </p:spTree>
    <p:extLst>
      <p:ext uri="{BB962C8B-B14F-4D97-AF65-F5344CB8AC3E}">
        <p14:creationId xmlns:p14="http://schemas.microsoft.com/office/powerpoint/2010/main" val="2245952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11</a:t>
            </a:fld>
            <a:endParaRPr lang="en-US" dirty="0"/>
          </a:p>
        </p:txBody>
      </p:sp>
      <p:sp>
        <p:nvSpPr>
          <p:cNvPr id="3" name="Text Placeholder 2"/>
          <p:cNvSpPr>
            <a:spLocks noGrp="1"/>
          </p:cNvSpPr>
          <p:nvPr>
            <p:ph type="body" sz="quarter" idx="13"/>
          </p:nvPr>
        </p:nvSpPr>
        <p:spPr/>
        <p:txBody>
          <a:bodyPr/>
          <a:lstStyle/>
          <a:p>
            <a:pPr>
              <a:spcBef>
                <a:spcPts val="1800"/>
              </a:spcBef>
            </a:pPr>
            <a:r>
              <a:rPr lang="en-US" dirty="0" smtClean="0"/>
              <a:t>Only the share of the wages and employer costs associated with CACFP-related labor may be paid with CACFP funds</a:t>
            </a:r>
          </a:p>
          <a:p>
            <a:pPr marL="0" indent="0">
              <a:spcBef>
                <a:spcPts val="1800"/>
              </a:spcBef>
              <a:buNone/>
            </a:pPr>
            <a:endParaRPr lang="en-US" dirty="0" smtClean="0"/>
          </a:p>
          <a:p>
            <a:r>
              <a:rPr lang="en-US" u="sng" dirty="0" smtClean="0"/>
              <a:t>Time distribution reports</a:t>
            </a:r>
            <a:r>
              <a:rPr lang="en-US" dirty="0" smtClean="0"/>
              <a:t> are required if </a:t>
            </a:r>
          </a:p>
          <a:p>
            <a:pPr lvl="1"/>
            <a:r>
              <a:rPr lang="en-US" dirty="0" smtClean="0"/>
              <a:t>An allocation is required </a:t>
            </a:r>
            <a:r>
              <a:rPr lang="en-US" b="1" u="sng" dirty="0" smtClean="0"/>
              <a:t>and</a:t>
            </a:r>
            <a:r>
              <a:rPr lang="en-US" dirty="0" smtClean="0"/>
              <a:t> </a:t>
            </a:r>
          </a:p>
          <a:p>
            <a:pPr lvl="1"/>
            <a:r>
              <a:rPr lang="en-US" dirty="0" smtClean="0"/>
              <a:t>CACFP reimbursements will be used to pay for all or part of the employee’s allowable wages or benefits.</a:t>
            </a:r>
          </a:p>
          <a:p>
            <a:pPr lvl="1"/>
            <a:r>
              <a:rPr lang="en-US" dirty="0" smtClean="0"/>
              <a:t>Semi Annual Certification</a:t>
            </a:r>
          </a:p>
          <a:p>
            <a:pPr lvl="1"/>
            <a:endParaRPr lang="en-US" dirty="0" smtClean="0"/>
          </a:p>
          <a:p>
            <a:pPr marL="0" indent="0">
              <a:buNone/>
            </a:pPr>
            <a:r>
              <a:rPr lang="en-US" dirty="0" smtClean="0"/>
              <a:t>Labor Worksheet</a:t>
            </a:r>
          </a:p>
          <a:p>
            <a:r>
              <a:rPr lang="en-US" dirty="0" smtClean="0"/>
              <a:t>Required if paying staff with CACFP funds</a:t>
            </a:r>
          </a:p>
          <a:p>
            <a:r>
              <a:rPr lang="en-US" dirty="0" smtClean="0"/>
              <a:t>Must include all employees paid from CACFP</a:t>
            </a:r>
          </a:p>
          <a:p>
            <a:r>
              <a:rPr lang="en-US" dirty="0" smtClean="0"/>
              <a:t>Must have realistic hours </a:t>
            </a:r>
            <a:r>
              <a:rPr lang="en-US" b="1" i="1" dirty="0" smtClean="0"/>
              <a:t>per week</a:t>
            </a:r>
            <a:r>
              <a:rPr lang="en-US" dirty="0" smtClean="0"/>
              <a:t> on CACFP duties</a:t>
            </a:r>
            <a:endParaRPr lang="en-US" b="1" i="1" dirty="0" smtClean="0"/>
          </a:p>
          <a:p>
            <a:pPr marL="0" indent="0">
              <a:buNone/>
            </a:pPr>
            <a:endParaRPr lang="en-US" dirty="0" smtClean="0"/>
          </a:p>
        </p:txBody>
      </p:sp>
      <p:sp>
        <p:nvSpPr>
          <p:cNvPr id="4" name="Title 3"/>
          <p:cNvSpPr>
            <a:spLocks noGrp="1"/>
          </p:cNvSpPr>
          <p:nvPr>
            <p:ph type="title"/>
          </p:nvPr>
        </p:nvSpPr>
        <p:spPr>
          <a:xfrm>
            <a:off x="1000335" y="113245"/>
            <a:ext cx="3408177" cy="646331"/>
          </a:xfrm>
        </p:spPr>
        <p:txBody>
          <a:bodyPr/>
          <a:lstStyle/>
          <a:p>
            <a:r>
              <a:rPr lang="en-US" dirty="0" smtClean="0"/>
              <a:t>Labor Allocations</a:t>
            </a:r>
            <a:endParaRPr lang="en-US" dirty="0"/>
          </a:p>
        </p:txBody>
      </p:sp>
    </p:spTree>
    <p:extLst>
      <p:ext uri="{BB962C8B-B14F-4D97-AF65-F5344CB8AC3E}">
        <p14:creationId xmlns:p14="http://schemas.microsoft.com/office/powerpoint/2010/main" val="3193338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12</a:t>
            </a:fld>
            <a:endParaRPr lang="en-US" dirty="0"/>
          </a:p>
        </p:txBody>
      </p:sp>
      <p:sp>
        <p:nvSpPr>
          <p:cNvPr id="3" name="Text Placeholder 2"/>
          <p:cNvSpPr>
            <a:spLocks noGrp="1"/>
          </p:cNvSpPr>
          <p:nvPr>
            <p:ph type="body" sz="quarter" idx="13"/>
          </p:nvPr>
        </p:nvSpPr>
        <p:spPr/>
        <p:txBody>
          <a:bodyPr/>
          <a:lstStyle/>
          <a:p>
            <a:r>
              <a:rPr lang="en-US" dirty="0" smtClean="0"/>
              <a:t> </a:t>
            </a:r>
            <a:r>
              <a:rPr lang="en-US" dirty="0"/>
              <a:t>The Budget Narrative is the justification of ‘how’ and/or ‘why’ a line item helps to meet the program </a:t>
            </a:r>
            <a:r>
              <a:rPr lang="en-US" dirty="0" smtClean="0"/>
              <a:t>deliverables</a:t>
            </a:r>
          </a:p>
          <a:p>
            <a:pPr marL="0" indent="0">
              <a:buNone/>
            </a:pPr>
            <a:endParaRPr lang="en-US" dirty="0"/>
          </a:p>
          <a:p>
            <a:r>
              <a:rPr lang="en-US" dirty="0"/>
              <a:t>The </a:t>
            </a:r>
            <a:r>
              <a:rPr lang="en-US" b="1" dirty="0"/>
              <a:t>narrative</a:t>
            </a:r>
            <a:r>
              <a:rPr lang="en-US" dirty="0"/>
              <a:t> serves two purposes: it explains how the costs were estimated and it justifies the need for the cost</a:t>
            </a:r>
            <a:r>
              <a:rPr lang="en-US" dirty="0" smtClean="0"/>
              <a:t>.</a:t>
            </a:r>
          </a:p>
          <a:p>
            <a:endParaRPr lang="en-US" dirty="0"/>
          </a:p>
          <a:p>
            <a:r>
              <a:rPr lang="en-US" dirty="0" smtClean="0"/>
              <a:t>Example</a:t>
            </a:r>
          </a:p>
          <a:p>
            <a:pPr lvl="1"/>
            <a:r>
              <a:rPr lang="en-US" dirty="0" smtClean="0"/>
              <a:t>Food Service Labor:</a:t>
            </a:r>
            <a:endParaRPr lang="en-US" dirty="0"/>
          </a:p>
          <a:p>
            <a:pPr lvl="2"/>
            <a:r>
              <a:rPr lang="en-US" dirty="0" smtClean="0"/>
              <a:t>Center Director- Currently oversees the CACFP program at the center and will spend 20 hours per week on CACFP duties which include submitting claims for CACFP reimbursements, validating meal counts and attendance and supervising and training staff with CACFP duties. This individual earns $16.00 per hour, works total of 1020 hours per year, annual CACFP related salary: $16,320.00</a:t>
            </a:r>
          </a:p>
          <a:p>
            <a:pPr lvl="1"/>
            <a:endParaRPr lang="en-US" dirty="0"/>
          </a:p>
          <a:p>
            <a:pPr marL="0" indent="0">
              <a:buNone/>
            </a:pPr>
            <a:r>
              <a:rPr lang="en-US" dirty="0"/>
              <a:t> </a:t>
            </a:r>
          </a:p>
          <a:p>
            <a:pPr marL="0" indent="0">
              <a:buNone/>
            </a:pPr>
            <a:endParaRPr lang="en-US" dirty="0"/>
          </a:p>
        </p:txBody>
      </p:sp>
      <p:sp>
        <p:nvSpPr>
          <p:cNvPr id="4" name="Title 3"/>
          <p:cNvSpPr>
            <a:spLocks noGrp="1"/>
          </p:cNvSpPr>
          <p:nvPr>
            <p:ph type="title"/>
          </p:nvPr>
        </p:nvSpPr>
        <p:spPr>
          <a:xfrm>
            <a:off x="1000335" y="113245"/>
            <a:ext cx="3359638" cy="646331"/>
          </a:xfrm>
        </p:spPr>
        <p:txBody>
          <a:bodyPr/>
          <a:lstStyle/>
          <a:p>
            <a:r>
              <a:rPr lang="en-US" dirty="0" smtClean="0"/>
              <a:t>Budget Narrative</a:t>
            </a:r>
            <a:endParaRPr lang="en-US" dirty="0"/>
          </a:p>
        </p:txBody>
      </p:sp>
    </p:spTree>
    <p:extLst>
      <p:ext uri="{BB962C8B-B14F-4D97-AF65-F5344CB8AC3E}">
        <p14:creationId xmlns:p14="http://schemas.microsoft.com/office/powerpoint/2010/main" val="2901896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13</a:t>
            </a:fld>
            <a:endParaRPr lang="en-US" dirty="0"/>
          </a:p>
        </p:txBody>
      </p:sp>
      <p:sp>
        <p:nvSpPr>
          <p:cNvPr id="3" name="Text Placeholder 2"/>
          <p:cNvSpPr>
            <a:spLocks noGrp="1"/>
          </p:cNvSpPr>
          <p:nvPr>
            <p:ph type="body" sz="quarter" idx="13"/>
          </p:nvPr>
        </p:nvSpPr>
        <p:spPr/>
        <p:txBody>
          <a:bodyPr/>
          <a:lstStyle/>
          <a:p>
            <a:endParaRPr lang="en-US" dirty="0"/>
          </a:p>
        </p:txBody>
      </p:sp>
      <p:sp>
        <p:nvSpPr>
          <p:cNvPr id="4" name="Title 3"/>
          <p:cNvSpPr>
            <a:spLocks noGrp="1"/>
          </p:cNvSpPr>
          <p:nvPr>
            <p:ph type="title"/>
          </p:nvPr>
        </p:nvSpPr>
        <p:spPr>
          <a:xfrm>
            <a:off x="1000335" y="113245"/>
            <a:ext cx="3204467" cy="646331"/>
          </a:xfrm>
        </p:spPr>
        <p:txBody>
          <a:bodyPr/>
          <a:lstStyle/>
          <a:p>
            <a:r>
              <a:rPr lang="en-US" dirty="0" smtClean="0"/>
              <a:t>Budget Example</a:t>
            </a:r>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6739" t="38307" r="35720" b="9465"/>
          <a:stretch/>
        </p:blipFill>
        <p:spPr>
          <a:xfrm>
            <a:off x="385855" y="1124700"/>
            <a:ext cx="8065050" cy="4915840"/>
          </a:xfrm>
          <a:prstGeom prst="rect">
            <a:avLst/>
          </a:prstGeom>
        </p:spPr>
      </p:pic>
    </p:spTree>
    <p:extLst>
      <p:ext uri="{BB962C8B-B14F-4D97-AF65-F5344CB8AC3E}">
        <p14:creationId xmlns:p14="http://schemas.microsoft.com/office/powerpoint/2010/main" val="18768268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14</a:t>
            </a:fld>
            <a:endParaRPr lang="en-US" dirty="0"/>
          </a:p>
        </p:txBody>
      </p:sp>
      <p:sp>
        <p:nvSpPr>
          <p:cNvPr id="3" name="Text Placeholder 2"/>
          <p:cNvSpPr>
            <a:spLocks noGrp="1"/>
          </p:cNvSpPr>
          <p:nvPr>
            <p:ph type="body" sz="quarter" idx="13"/>
          </p:nvPr>
        </p:nvSpPr>
        <p:spPr/>
        <p:txBody>
          <a:bodyPr/>
          <a:lstStyle/>
          <a:p>
            <a:endParaRPr lang="en-US" dirty="0"/>
          </a:p>
        </p:txBody>
      </p:sp>
      <p:sp>
        <p:nvSpPr>
          <p:cNvPr id="4" name="Title 3"/>
          <p:cNvSpPr>
            <a:spLocks noGrp="1"/>
          </p:cNvSpPr>
          <p:nvPr>
            <p:ph type="title"/>
          </p:nvPr>
        </p:nvSpPr>
        <p:spPr>
          <a:xfrm>
            <a:off x="1000335" y="113245"/>
            <a:ext cx="3204467" cy="646331"/>
          </a:xfrm>
        </p:spPr>
        <p:txBody>
          <a:bodyPr/>
          <a:lstStyle/>
          <a:p>
            <a:r>
              <a:rPr lang="en-US" dirty="0" smtClean="0"/>
              <a:t>Budget Example</a:t>
            </a:r>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900" t="39087" r="44960" b="13363"/>
          <a:stretch/>
        </p:blipFill>
        <p:spPr>
          <a:xfrm>
            <a:off x="391936" y="1355129"/>
            <a:ext cx="8329675" cy="3955715"/>
          </a:xfrm>
          <a:prstGeom prst="rect">
            <a:avLst/>
          </a:prstGeom>
        </p:spPr>
      </p:pic>
    </p:spTree>
    <p:extLst>
      <p:ext uri="{BB962C8B-B14F-4D97-AF65-F5344CB8AC3E}">
        <p14:creationId xmlns:p14="http://schemas.microsoft.com/office/powerpoint/2010/main" val="167868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15</a:t>
            </a:fld>
            <a:endParaRPr lang="en-US" dirty="0"/>
          </a:p>
        </p:txBody>
      </p:sp>
      <p:sp>
        <p:nvSpPr>
          <p:cNvPr id="3" name="Text Placeholder 2"/>
          <p:cNvSpPr>
            <a:spLocks noGrp="1"/>
          </p:cNvSpPr>
          <p:nvPr>
            <p:ph type="body" sz="quarter" idx="13"/>
          </p:nvPr>
        </p:nvSpPr>
        <p:spPr/>
        <p:txBody>
          <a:bodyPr/>
          <a:lstStyle/>
          <a:p>
            <a:endParaRPr lang="en-US" dirty="0"/>
          </a:p>
        </p:txBody>
      </p:sp>
      <p:sp>
        <p:nvSpPr>
          <p:cNvPr id="4" name="Title 3"/>
          <p:cNvSpPr>
            <a:spLocks noGrp="1"/>
          </p:cNvSpPr>
          <p:nvPr>
            <p:ph type="title"/>
          </p:nvPr>
        </p:nvSpPr>
        <p:spPr>
          <a:xfrm>
            <a:off x="1000335" y="113245"/>
            <a:ext cx="3204467" cy="646331"/>
          </a:xfrm>
        </p:spPr>
        <p:txBody>
          <a:bodyPr/>
          <a:lstStyle/>
          <a:p>
            <a:r>
              <a:rPr lang="en-US" dirty="0" smtClean="0"/>
              <a:t>Budget Example</a:t>
            </a:r>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739" t="45323" r="17660" b="10244"/>
          <a:stretch/>
        </p:blipFill>
        <p:spPr>
          <a:xfrm>
            <a:off x="296166" y="1140335"/>
            <a:ext cx="8525393" cy="4792807"/>
          </a:xfrm>
          <a:prstGeom prst="rect">
            <a:avLst/>
          </a:prstGeom>
        </p:spPr>
      </p:pic>
    </p:spTree>
    <p:extLst>
      <p:ext uri="{BB962C8B-B14F-4D97-AF65-F5344CB8AC3E}">
        <p14:creationId xmlns:p14="http://schemas.microsoft.com/office/powerpoint/2010/main" val="1977504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16</a:t>
            </a:fld>
            <a:endParaRPr lang="en-US" dirty="0"/>
          </a:p>
        </p:txBody>
      </p:sp>
      <p:sp>
        <p:nvSpPr>
          <p:cNvPr id="3" name="Text Placeholder 2"/>
          <p:cNvSpPr>
            <a:spLocks noGrp="1"/>
          </p:cNvSpPr>
          <p:nvPr>
            <p:ph type="body" sz="quarter" idx="13"/>
          </p:nvPr>
        </p:nvSpPr>
        <p:spPr/>
        <p:txBody>
          <a:bodyPr/>
          <a:lstStyle/>
          <a:p>
            <a:endParaRPr lang="en-US" dirty="0"/>
          </a:p>
        </p:txBody>
      </p:sp>
      <p:sp>
        <p:nvSpPr>
          <p:cNvPr id="4" name="Title 3"/>
          <p:cNvSpPr>
            <a:spLocks noGrp="1"/>
          </p:cNvSpPr>
          <p:nvPr>
            <p:ph type="title"/>
          </p:nvPr>
        </p:nvSpPr>
        <p:spPr>
          <a:xfrm>
            <a:off x="1000335" y="113245"/>
            <a:ext cx="5048883" cy="646331"/>
          </a:xfrm>
        </p:spPr>
        <p:txBody>
          <a:bodyPr/>
          <a:lstStyle/>
          <a:p>
            <a:r>
              <a:rPr lang="en-US" dirty="0" smtClean="0"/>
              <a:t>Budget Narrative Example</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0813" t="9362" r="21019" b="8166"/>
          <a:stretch/>
        </p:blipFill>
        <p:spPr>
          <a:xfrm>
            <a:off x="182366" y="1124700"/>
            <a:ext cx="8652072" cy="5129988"/>
          </a:xfrm>
          <a:prstGeom prst="rect">
            <a:avLst/>
          </a:prstGeom>
        </p:spPr>
      </p:pic>
    </p:spTree>
    <p:extLst>
      <p:ext uri="{BB962C8B-B14F-4D97-AF65-F5344CB8AC3E}">
        <p14:creationId xmlns:p14="http://schemas.microsoft.com/office/powerpoint/2010/main" val="3319061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17</a:t>
            </a:fld>
            <a:endParaRPr lang="en-US" dirty="0"/>
          </a:p>
        </p:txBody>
      </p:sp>
      <p:sp>
        <p:nvSpPr>
          <p:cNvPr id="3" name="Text Placeholder 2"/>
          <p:cNvSpPr>
            <a:spLocks noGrp="1"/>
          </p:cNvSpPr>
          <p:nvPr>
            <p:ph type="body" sz="quarter" idx="13"/>
          </p:nvPr>
        </p:nvSpPr>
        <p:spPr/>
        <p:txBody>
          <a:bodyPr/>
          <a:lstStyle/>
          <a:p>
            <a:r>
              <a:rPr lang="en-US" dirty="0" smtClean="0"/>
              <a:t>Budget Narrative Activity</a:t>
            </a:r>
          </a:p>
          <a:p>
            <a:pPr lvl="1"/>
            <a:r>
              <a:rPr lang="en-US" dirty="0" smtClean="0"/>
              <a:t>Please develop a budget and  budget narrative to support your provided budget</a:t>
            </a:r>
          </a:p>
          <a:p>
            <a:pPr lvl="1"/>
            <a:r>
              <a:rPr lang="en-US" dirty="0" smtClean="0"/>
              <a:t>Use the budget narrative example handouts to assist you</a:t>
            </a:r>
          </a:p>
          <a:p>
            <a:pPr lvl="1"/>
            <a:endParaRPr lang="en-US" dirty="0"/>
          </a:p>
        </p:txBody>
      </p:sp>
      <p:sp>
        <p:nvSpPr>
          <p:cNvPr id="4" name="Title 3"/>
          <p:cNvSpPr>
            <a:spLocks noGrp="1"/>
          </p:cNvSpPr>
          <p:nvPr>
            <p:ph type="title"/>
          </p:nvPr>
        </p:nvSpPr>
        <p:spPr>
          <a:xfrm>
            <a:off x="1000335" y="113245"/>
            <a:ext cx="4967450" cy="646331"/>
          </a:xfrm>
        </p:spPr>
        <p:txBody>
          <a:bodyPr/>
          <a:lstStyle/>
          <a:p>
            <a:r>
              <a:rPr lang="en-US" dirty="0" smtClean="0"/>
              <a:t>Budget Narrative Activity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6373" y="2545685"/>
            <a:ext cx="4325500" cy="2881363"/>
          </a:xfrm>
          <a:prstGeom prst="rect">
            <a:avLst/>
          </a:prstGeom>
        </p:spPr>
      </p:pic>
    </p:spTree>
    <p:extLst>
      <p:ext uri="{BB962C8B-B14F-4D97-AF65-F5344CB8AC3E}">
        <p14:creationId xmlns:p14="http://schemas.microsoft.com/office/powerpoint/2010/main" val="1172369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613345" y="2929735"/>
            <a:ext cx="5132387" cy="645807"/>
          </a:xfrm>
        </p:spPr>
        <p:txBody>
          <a:bodyPr/>
          <a:lstStyle/>
          <a:p>
            <a:r>
              <a:rPr lang="en-US" dirty="0" smtClean="0"/>
              <a:t>Maintaining Financial Documentation</a:t>
            </a:r>
            <a:endParaRPr lang="en-US" dirty="0"/>
          </a:p>
        </p:txBody>
      </p:sp>
      <p:sp>
        <p:nvSpPr>
          <p:cNvPr id="2" name="Slide Number Placeholder 1"/>
          <p:cNvSpPr>
            <a:spLocks noGrp="1"/>
          </p:cNvSpPr>
          <p:nvPr>
            <p:ph type="sldNum" sz="quarter" idx="4294967295"/>
          </p:nvPr>
        </p:nvSpPr>
        <p:spPr>
          <a:xfrm>
            <a:off x="0" y="6462713"/>
            <a:ext cx="2133600" cy="365125"/>
          </a:xfrm>
          <a:prstGeom prst="rect">
            <a:avLst/>
          </a:prstGeom>
        </p:spPr>
        <p:txBody>
          <a:bodyPr/>
          <a:lstStyle/>
          <a:p>
            <a:endParaRPr lang="en-US" dirty="0"/>
          </a:p>
        </p:txBody>
      </p:sp>
    </p:spTree>
    <p:extLst>
      <p:ext uri="{BB962C8B-B14F-4D97-AF65-F5344CB8AC3E}">
        <p14:creationId xmlns:p14="http://schemas.microsoft.com/office/powerpoint/2010/main" val="1295760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19</a:t>
            </a:fld>
            <a:endParaRPr lang="en-US" dirty="0"/>
          </a:p>
        </p:txBody>
      </p:sp>
      <p:sp>
        <p:nvSpPr>
          <p:cNvPr id="3" name="Text Placeholder 2"/>
          <p:cNvSpPr>
            <a:spLocks noGrp="1"/>
          </p:cNvSpPr>
          <p:nvPr>
            <p:ph type="body" sz="quarter" idx="13"/>
          </p:nvPr>
        </p:nvSpPr>
        <p:spPr/>
        <p:txBody>
          <a:bodyPr/>
          <a:lstStyle/>
          <a:p>
            <a:r>
              <a:rPr lang="en-US" sz="2400" dirty="0"/>
              <a:t>Procurement documents and </a:t>
            </a:r>
            <a:r>
              <a:rPr lang="en-US" sz="2400" dirty="0" smtClean="0"/>
              <a:t>contracts</a:t>
            </a:r>
          </a:p>
          <a:p>
            <a:pPr marL="0" indent="0">
              <a:buNone/>
            </a:pPr>
            <a:endParaRPr lang="en-US" sz="2400" dirty="0"/>
          </a:p>
          <a:p>
            <a:r>
              <a:rPr lang="en-US" sz="2400" dirty="0"/>
              <a:t>Itemized receipts and invoices</a:t>
            </a:r>
          </a:p>
          <a:p>
            <a:pPr lvl="1"/>
            <a:r>
              <a:rPr lang="en-US" sz="2400" dirty="0"/>
              <a:t>Delivery </a:t>
            </a:r>
            <a:r>
              <a:rPr lang="en-US" sz="2400" dirty="0" smtClean="0"/>
              <a:t>slips</a:t>
            </a:r>
          </a:p>
          <a:p>
            <a:pPr marL="457200" lvl="1" indent="0">
              <a:buNone/>
            </a:pPr>
            <a:endParaRPr lang="en-US" sz="2400" dirty="0"/>
          </a:p>
          <a:p>
            <a:r>
              <a:rPr lang="en-US" sz="2400" dirty="0"/>
              <a:t>Labor costs:</a:t>
            </a:r>
          </a:p>
          <a:p>
            <a:pPr lvl="1"/>
            <a:r>
              <a:rPr lang="en-US" sz="2400" dirty="0"/>
              <a:t>Payroll records</a:t>
            </a:r>
          </a:p>
          <a:p>
            <a:pPr lvl="1"/>
            <a:r>
              <a:rPr lang="en-US" sz="2400" dirty="0"/>
              <a:t>Time distribution reports </a:t>
            </a:r>
            <a:r>
              <a:rPr lang="en-US" sz="2400" i="1" dirty="0"/>
              <a:t>(if needed</a:t>
            </a:r>
            <a:r>
              <a:rPr lang="en-US" sz="2400" i="1" dirty="0" smtClean="0"/>
              <a:t>)</a:t>
            </a:r>
          </a:p>
          <a:p>
            <a:pPr marL="457200" lvl="1" indent="0">
              <a:buNone/>
            </a:pPr>
            <a:endParaRPr lang="en-US" sz="2400" i="1" dirty="0"/>
          </a:p>
          <a:p>
            <a:r>
              <a:rPr lang="en-US" sz="2400" dirty="0"/>
              <a:t>Documentation to support allocations, such as</a:t>
            </a:r>
          </a:p>
          <a:p>
            <a:pPr lvl="1"/>
            <a:r>
              <a:rPr lang="en-US" sz="2400" dirty="0"/>
              <a:t>Mileage logs</a:t>
            </a:r>
          </a:p>
          <a:p>
            <a:pPr lvl="1"/>
            <a:r>
              <a:rPr lang="en-US" sz="2400" dirty="0"/>
              <a:t>Floor plan and lease/mortgage documents</a:t>
            </a:r>
          </a:p>
          <a:p>
            <a:endParaRPr lang="en-US" dirty="0"/>
          </a:p>
          <a:p>
            <a:endParaRPr lang="en-US" dirty="0"/>
          </a:p>
        </p:txBody>
      </p:sp>
      <p:sp>
        <p:nvSpPr>
          <p:cNvPr id="4" name="Title 3"/>
          <p:cNvSpPr>
            <a:spLocks noGrp="1"/>
          </p:cNvSpPr>
          <p:nvPr>
            <p:ph type="title"/>
          </p:nvPr>
        </p:nvSpPr>
        <p:spPr>
          <a:xfrm>
            <a:off x="1000335" y="113245"/>
            <a:ext cx="3095912" cy="646331"/>
          </a:xfrm>
        </p:spPr>
        <p:txBody>
          <a:bodyPr/>
          <a:lstStyle/>
          <a:p>
            <a:r>
              <a:rPr lang="en-US" dirty="0" smtClean="0"/>
              <a:t>Documentation</a:t>
            </a:r>
            <a:endParaRPr lang="en-US" dirty="0"/>
          </a:p>
        </p:txBody>
      </p:sp>
    </p:spTree>
    <p:extLst>
      <p:ext uri="{BB962C8B-B14F-4D97-AF65-F5344CB8AC3E}">
        <p14:creationId xmlns:p14="http://schemas.microsoft.com/office/powerpoint/2010/main" val="2489789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p:txBody>
          <a:bodyPr/>
          <a:lstStyle/>
          <a:p>
            <a:r>
              <a:rPr lang="en-US" dirty="0" smtClean="0"/>
              <a:t>Agenda</a:t>
            </a:r>
            <a:endParaRPr lang="en-US" dirty="0"/>
          </a:p>
        </p:txBody>
      </p:sp>
      <p:sp>
        <p:nvSpPr>
          <p:cNvPr id="3" name="Slide Number Placeholder 2"/>
          <p:cNvSpPr>
            <a:spLocks noGrp="1"/>
          </p:cNvSpPr>
          <p:nvPr>
            <p:ph type="sldNum" sz="quarter" idx="12"/>
          </p:nvPr>
        </p:nvSpPr>
        <p:spPr/>
        <p:txBody>
          <a:bodyPr/>
          <a:lstStyle/>
          <a:p>
            <a:fld id="{0DD42D0F-7CFE-4B6D-B924-C0BA2BE91302}" type="slidenum">
              <a:rPr lang="en-US" smtClean="0"/>
              <a:pPr/>
              <a:t>2</a:t>
            </a:fld>
            <a:endParaRPr lang="en-US" dirty="0"/>
          </a:p>
        </p:txBody>
      </p:sp>
      <p:sp>
        <p:nvSpPr>
          <p:cNvPr id="4" name="Text Placeholder 3"/>
          <p:cNvSpPr>
            <a:spLocks noGrp="1"/>
          </p:cNvSpPr>
          <p:nvPr>
            <p:ph type="body" sz="quarter" idx="14"/>
          </p:nvPr>
        </p:nvSpPr>
        <p:spPr/>
        <p:txBody>
          <a:bodyPr/>
          <a:lstStyle/>
          <a:p>
            <a:r>
              <a:rPr lang="en-US" dirty="0" smtClean="0"/>
              <a:t>Performance Standards</a:t>
            </a:r>
          </a:p>
          <a:p>
            <a:r>
              <a:rPr lang="en-US" dirty="0" smtClean="0"/>
              <a:t>Budget</a:t>
            </a:r>
          </a:p>
          <a:p>
            <a:r>
              <a:rPr lang="en-US" dirty="0" smtClean="0"/>
              <a:t>Allowable vs. Unallowable Cost</a:t>
            </a:r>
          </a:p>
          <a:p>
            <a:r>
              <a:rPr lang="en-US" dirty="0" smtClean="0"/>
              <a:t>Maintain Financial Documentation</a:t>
            </a:r>
          </a:p>
          <a:p>
            <a:endParaRPr lang="en-US" dirty="0" smtClean="0"/>
          </a:p>
          <a:p>
            <a:endParaRPr lang="en-US" sz="2800" dirty="0" smtClean="0"/>
          </a:p>
        </p:txBody>
      </p:sp>
    </p:spTree>
    <p:extLst>
      <p:ext uri="{BB962C8B-B14F-4D97-AF65-F5344CB8AC3E}">
        <p14:creationId xmlns:p14="http://schemas.microsoft.com/office/powerpoint/2010/main" val="10237549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88555" y="164575"/>
            <a:ext cx="7339160" cy="646331"/>
          </a:xfrm>
        </p:spPr>
        <p:txBody>
          <a:bodyPr/>
          <a:lstStyle/>
          <a:p>
            <a:r>
              <a:rPr lang="en-US" dirty="0" smtClean="0"/>
              <a:t>Financial Management Best Practices </a:t>
            </a:r>
            <a:endParaRPr lang="en-US" dirty="0"/>
          </a:p>
        </p:txBody>
      </p:sp>
      <p:sp>
        <p:nvSpPr>
          <p:cNvPr id="4" name="Text Placeholder 3"/>
          <p:cNvSpPr>
            <a:spLocks noGrp="1"/>
          </p:cNvSpPr>
          <p:nvPr>
            <p:ph type="body" sz="quarter" idx="14"/>
          </p:nvPr>
        </p:nvSpPr>
        <p:spPr/>
        <p:txBody>
          <a:bodyPr/>
          <a:lstStyle/>
          <a:p>
            <a:r>
              <a:rPr lang="en-US" dirty="0" smtClean="0"/>
              <a:t>Track CACFP reimbursements</a:t>
            </a:r>
          </a:p>
          <a:p>
            <a:pPr marL="0" indent="0">
              <a:buNone/>
            </a:pPr>
            <a:endParaRPr lang="en-US" dirty="0" smtClean="0"/>
          </a:p>
          <a:p>
            <a:r>
              <a:rPr lang="en-US" dirty="0" smtClean="0"/>
              <a:t>Track CACFP- related expenses</a:t>
            </a:r>
          </a:p>
          <a:p>
            <a:endParaRPr lang="en-US" dirty="0" smtClean="0"/>
          </a:p>
          <a:p>
            <a:r>
              <a:rPr lang="en-US" dirty="0" smtClean="0"/>
              <a:t>Use a financial management </a:t>
            </a:r>
          </a:p>
          <a:p>
            <a:pPr marL="0" indent="0">
              <a:buNone/>
            </a:pPr>
            <a:r>
              <a:rPr lang="en-US" dirty="0" smtClean="0"/>
              <a:t>    spreadsheet to track your CACFP</a:t>
            </a:r>
          </a:p>
          <a:p>
            <a:pPr marL="0" indent="0">
              <a:buNone/>
            </a:pPr>
            <a:r>
              <a:rPr lang="en-US" dirty="0"/>
              <a:t> </a:t>
            </a:r>
            <a:r>
              <a:rPr lang="en-US" dirty="0" smtClean="0"/>
              <a:t>   expenses</a:t>
            </a:r>
          </a:p>
          <a:p>
            <a:endParaRPr lang="en-US" dirty="0"/>
          </a:p>
          <a:p>
            <a:endParaRPr lang="en-US" dirty="0" smtClean="0"/>
          </a:p>
          <a:p>
            <a:pPr marL="0" indent="0">
              <a:buNone/>
            </a:pPr>
            <a:endParaRPr lang="en-US" dirty="0"/>
          </a:p>
        </p:txBody>
      </p:sp>
      <p:pic>
        <p:nvPicPr>
          <p:cNvPr id="5" name="Picture 2" descr="C:\Users\carolyn.wait\AppData\Local\Microsoft\Windows\Temporary Internet Files\Content.IE5\3CHOQ4GY\MP90034178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555" y="1163105"/>
            <a:ext cx="3101984" cy="434857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DD42D0F-7CFE-4B6D-B924-C0BA2BE91302}" type="slidenum">
              <a:rPr lang="en-US" smtClean="0"/>
              <a:pPr/>
              <a:t>20</a:t>
            </a:fld>
            <a:endParaRPr lang="en-US" dirty="0"/>
          </a:p>
        </p:txBody>
      </p:sp>
    </p:spTree>
    <p:extLst>
      <p:ext uri="{BB962C8B-B14F-4D97-AF65-F5344CB8AC3E}">
        <p14:creationId xmlns:p14="http://schemas.microsoft.com/office/powerpoint/2010/main" val="1314906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21</a:t>
            </a:fld>
            <a:endParaRPr lang="en-US" dirty="0"/>
          </a:p>
        </p:txBody>
      </p:sp>
      <p:sp>
        <p:nvSpPr>
          <p:cNvPr id="3" name="Text Placeholder 2"/>
          <p:cNvSpPr>
            <a:spLocks noGrp="1"/>
          </p:cNvSpPr>
          <p:nvPr>
            <p:ph type="body" sz="quarter" idx="13"/>
          </p:nvPr>
        </p:nvSpPr>
        <p:spPr/>
        <p:txBody>
          <a:bodyPr/>
          <a:lstStyle/>
          <a:p>
            <a:r>
              <a:rPr lang="en-US" sz="2800" dirty="0"/>
              <a:t>Time distribution reports must be:</a:t>
            </a:r>
          </a:p>
          <a:p>
            <a:pPr lvl="1"/>
            <a:r>
              <a:rPr lang="en-US" sz="2800" dirty="0"/>
              <a:t>Done by the employee</a:t>
            </a:r>
          </a:p>
          <a:p>
            <a:pPr lvl="1"/>
            <a:r>
              <a:rPr lang="en-US" sz="2800" dirty="0"/>
              <a:t>Complete</a:t>
            </a:r>
          </a:p>
          <a:p>
            <a:pPr lvl="2"/>
            <a:r>
              <a:rPr lang="en-US" sz="2800" dirty="0"/>
              <a:t>Account for all activity (not just CACFP labor)</a:t>
            </a:r>
          </a:p>
          <a:p>
            <a:pPr lvl="1"/>
            <a:r>
              <a:rPr lang="en-US" sz="2800" dirty="0"/>
              <a:t>Filled out after the fact </a:t>
            </a:r>
          </a:p>
          <a:p>
            <a:pPr lvl="2"/>
            <a:r>
              <a:rPr lang="en-US" sz="2800" dirty="0"/>
              <a:t>Show actual time spent on various duties</a:t>
            </a:r>
          </a:p>
          <a:p>
            <a:pPr lvl="1"/>
            <a:r>
              <a:rPr lang="en-US" sz="2800" dirty="0"/>
              <a:t>Prepared at least monthly</a:t>
            </a:r>
          </a:p>
          <a:p>
            <a:pPr lvl="1"/>
            <a:r>
              <a:rPr lang="en-US" sz="2800" dirty="0"/>
              <a:t>Signed by the employee</a:t>
            </a:r>
          </a:p>
          <a:p>
            <a:pPr lvl="1"/>
            <a:r>
              <a:rPr lang="en-US" sz="2800" dirty="0"/>
              <a:t>Signed by the employee’s supervisor</a:t>
            </a:r>
          </a:p>
          <a:p>
            <a:pPr lvl="1"/>
            <a:endParaRPr lang="en-US" sz="2800" dirty="0"/>
          </a:p>
          <a:p>
            <a:endParaRPr lang="en-US" dirty="0"/>
          </a:p>
        </p:txBody>
      </p:sp>
      <p:sp>
        <p:nvSpPr>
          <p:cNvPr id="4" name="Title 3"/>
          <p:cNvSpPr>
            <a:spLocks noGrp="1"/>
          </p:cNvSpPr>
          <p:nvPr>
            <p:ph type="title"/>
          </p:nvPr>
        </p:nvSpPr>
        <p:spPr>
          <a:xfrm>
            <a:off x="1000335" y="113245"/>
            <a:ext cx="3408177" cy="646331"/>
          </a:xfrm>
        </p:spPr>
        <p:txBody>
          <a:bodyPr/>
          <a:lstStyle/>
          <a:p>
            <a:r>
              <a:rPr lang="en-US" dirty="0" smtClean="0"/>
              <a:t>Labor Allocations</a:t>
            </a:r>
            <a:endParaRPr lang="en-US" dirty="0"/>
          </a:p>
        </p:txBody>
      </p:sp>
    </p:spTree>
    <p:extLst>
      <p:ext uri="{BB962C8B-B14F-4D97-AF65-F5344CB8AC3E}">
        <p14:creationId xmlns:p14="http://schemas.microsoft.com/office/powerpoint/2010/main" val="2926876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52400" y="914400"/>
            <a:ext cx="8830193" cy="7537837"/>
          </a:xfrm>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r>
              <a:rPr lang="en-US" sz="1600" dirty="0" smtClean="0"/>
              <a:t>	</a:t>
            </a:r>
            <a:endParaRPr lang="en-US" sz="1600" dirty="0"/>
          </a:p>
        </p:txBody>
      </p:sp>
      <p:sp>
        <p:nvSpPr>
          <p:cNvPr id="3" name="Title 2"/>
          <p:cNvSpPr>
            <a:spLocks noGrp="1"/>
          </p:cNvSpPr>
          <p:nvPr>
            <p:ph type="title"/>
          </p:nvPr>
        </p:nvSpPr>
        <p:spPr>
          <a:xfrm>
            <a:off x="1000335" y="113245"/>
            <a:ext cx="6453433" cy="646331"/>
          </a:xfrm>
        </p:spPr>
        <p:txBody>
          <a:bodyPr/>
          <a:lstStyle/>
          <a:p>
            <a:r>
              <a:rPr lang="en-US" dirty="0" smtClean="0"/>
              <a:t>Financial Management Resources</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349" y="990600"/>
            <a:ext cx="8253302" cy="5186737"/>
          </a:xfrm>
          <a:prstGeom prst="rect">
            <a:avLst/>
          </a:prstGeom>
        </p:spPr>
      </p:pic>
      <p:sp>
        <p:nvSpPr>
          <p:cNvPr id="4" name="Slide Number Placeholder 3"/>
          <p:cNvSpPr>
            <a:spLocks noGrp="1"/>
          </p:cNvSpPr>
          <p:nvPr>
            <p:ph type="sldNum" sz="quarter" idx="12"/>
          </p:nvPr>
        </p:nvSpPr>
        <p:spPr/>
        <p:txBody>
          <a:bodyPr/>
          <a:lstStyle/>
          <a:p>
            <a:fld id="{0DD42D0F-7CFE-4B6D-B924-C0BA2BE91302}" type="slidenum">
              <a:rPr lang="en-US" smtClean="0"/>
              <a:pPr/>
              <a:t>22</a:t>
            </a:fld>
            <a:endParaRPr lang="en-US" dirty="0"/>
          </a:p>
        </p:txBody>
      </p:sp>
    </p:spTree>
    <p:extLst>
      <p:ext uri="{BB962C8B-B14F-4D97-AF65-F5344CB8AC3E}">
        <p14:creationId xmlns:p14="http://schemas.microsoft.com/office/powerpoint/2010/main" val="809033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09045" y="1124700"/>
            <a:ext cx="8834955" cy="5733300"/>
          </a:xfrm>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sz="2600" dirty="0" smtClean="0"/>
          </a:p>
          <a:p>
            <a:endParaRPr lang="en-US" dirty="0"/>
          </a:p>
        </p:txBody>
      </p:sp>
      <p:sp>
        <p:nvSpPr>
          <p:cNvPr id="3" name="Title 2"/>
          <p:cNvSpPr>
            <a:spLocks noGrp="1"/>
          </p:cNvSpPr>
          <p:nvPr>
            <p:ph type="title"/>
          </p:nvPr>
        </p:nvSpPr>
        <p:spPr>
          <a:xfrm>
            <a:off x="1000335" y="113245"/>
            <a:ext cx="6453433" cy="646331"/>
          </a:xfrm>
        </p:spPr>
        <p:txBody>
          <a:bodyPr/>
          <a:lstStyle/>
          <a:p>
            <a:r>
              <a:rPr lang="en-US" dirty="0" smtClean="0"/>
              <a:t>Financial Management Resources</a:t>
            </a:r>
            <a:endParaRPr lang="en-US"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424" t="7683" r="29432"/>
          <a:stretch/>
        </p:blipFill>
        <p:spPr bwMode="auto">
          <a:xfrm>
            <a:off x="2574940" y="971080"/>
            <a:ext cx="4009176"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lide Number Placeholder 4"/>
          <p:cNvSpPr>
            <a:spLocks noGrp="1"/>
          </p:cNvSpPr>
          <p:nvPr>
            <p:ph type="sldNum" sz="quarter" idx="12"/>
          </p:nvPr>
        </p:nvSpPr>
        <p:spPr/>
        <p:txBody>
          <a:bodyPr/>
          <a:lstStyle/>
          <a:p>
            <a:fld id="{0DD42D0F-7CFE-4B6D-B924-C0BA2BE91302}" type="slidenum">
              <a:rPr lang="en-US" smtClean="0"/>
              <a:pPr/>
              <a:t>23</a:t>
            </a:fld>
            <a:endParaRPr lang="en-US" dirty="0"/>
          </a:p>
        </p:txBody>
      </p:sp>
    </p:spTree>
    <p:extLst>
      <p:ext uri="{BB962C8B-B14F-4D97-AF65-F5344CB8AC3E}">
        <p14:creationId xmlns:p14="http://schemas.microsoft.com/office/powerpoint/2010/main" val="2358029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648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DD42D0F-7CFE-4B6D-B924-C0BA2BE91302}" type="slidenum">
              <a:rPr lang="en-US" smtClean="0"/>
              <a:pPr/>
              <a:t>3</a:t>
            </a:fld>
            <a:endParaRPr lang="en-US" dirty="0"/>
          </a:p>
        </p:txBody>
      </p:sp>
      <p:sp>
        <p:nvSpPr>
          <p:cNvPr id="4" name="Text Placeholder 3"/>
          <p:cNvSpPr>
            <a:spLocks noGrp="1"/>
          </p:cNvSpPr>
          <p:nvPr>
            <p:ph type="body" sz="quarter" idx="16"/>
          </p:nvPr>
        </p:nvSpPr>
        <p:spPr/>
        <p:txBody>
          <a:bodyPr/>
          <a:lstStyle/>
          <a:p>
            <a:r>
              <a:rPr lang="en-US" dirty="0"/>
              <a:t>A new or participating institution must be financially viable</a:t>
            </a:r>
            <a:endParaRPr lang="en-US" dirty="0" smtClean="0"/>
          </a:p>
        </p:txBody>
      </p:sp>
      <p:sp>
        <p:nvSpPr>
          <p:cNvPr id="2" name="Text Placeholder 1"/>
          <p:cNvSpPr>
            <a:spLocks noGrp="1"/>
          </p:cNvSpPr>
          <p:nvPr>
            <p:ph type="body" sz="quarter" idx="17"/>
          </p:nvPr>
        </p:nvSpPr>
        <p:spPr/>
        <p:txBody>
          <a:bodyPr/>
          <a:lstStyle/>
          <a:p>
            <a:r>
              <a:rPr lang="en-US" dirty="0"/>
              <a:t>The new institution must be capable of administering the CACFP</a:t>
            </a:r>
          </a:p>
        </p:txBody>
      </p:sp>
      <p:sp>
        <p:nvSpPr>
          <p:cNvPr id="5" name="Text Placeholder 4"/>
          <p:cNvSpPr>
            <a:spLocks noGrp="1"/>
          </p:cNvSpPr>
          <p:nvPr>
            <p:ph type="body" sz="quarter" idx="18"/>
          </p:nvPr>
        </p:nvSpPr>
        <p:spPr>
          <a:xfrm>
            <a:off x="5877770" y="4696365"/>
            <a:ext cx="2995590" cy="1612360"/>
          </a:xfrm>
        </p:spPr>
        <p:txBody>
          <a:bodyPr/>
          <a:lstStyle/>
          <a:p>
            <a:r>
              <a:rPr lang="en-US" dirty="0"/>
              <a:t>New and participating institutions must have internal controls and other management systems in place to guarantee fiscal accountability and other CACFP operational requirements</a:t>
            </a:r>
          </a:p>
        </p:txBody>
      </p:sp>
      <p:sp>
        <p:nvSpPr>
          <p:cNvPr id="6" name="Text Placeholder 5"/>
          <p:cNvSpPr>
            <a:spLocks noGrp="1"/>
          </p:cNvSpPr>
          <p:nvPr>
            <p:ph type="body" sz="quarter" idx="19"/>
          </p:nvPr>
        </p:nvSpPr>
        <p:spPr/>
        <p:txBody>
          <a:bodyPr/>
          <a:lstStyle/>
          <a:p>
            <a:r>
              <a:rPr lang="en-US" dirty="0" smtClean="0"/>
              <a:t>Financial Viability and Management</a:t>
            </a:r>
            <a:endParaRPr lang="en-US" dirty="0"/>
          </a:p>
        </p:txBody>
      </p:sp>
      <p:sp>
        <p:nvSpPr>
          <p:cNvPr id="8" name="Text Placeholder 7"/>
          <p:cNvSpPr>
            <a:spLocks noGrp="1"/>
          </p:cNvSpPr>
          <p:nvPr>
            <p:ph type="body" sz="quarter" idx="20"/>
          </p:nvPr>
        </p:nvSpPr>
        <p:spPr/>
        <p:txBody>
          <a:bodyPr/>
          <a:lstStyle/>
          <a:p>
            <a:r>
              <a:rPr lang="en-US" smtClean="0"/>
              <a:t>Administrative Capability </a:t>
            </a:r>
            <a:endParaRPr lang="en-US" dirty="0"/>
          </a:p>
        </p:txBody>
      </p:sp>
      <p:sp>
        <p:nvSpPr>
          <p:cNvPr id="9" name="Text Placeholder 8"/>
          <p:cNvSpPr>
            <a:spLocks noGrp="1"/>
          </p:cNvSpPr>
          <p:nvPr>
            <p:ph type="body" sz="quarter" idx="21"/>
          </p:nvPr>
        </p:nvSpPr>
        <p:spPr/>
        <p:txBody>
          <a:bodyPr/>
          <a:lstStyle/>
          <a:p>
            <a:r>
              <a:rPr lang="en-US" dirty="0" smtClean="0"/>
              <a:t>Program Accountability</a:t>
            </a:r>
            <a:endParaRPr lang="en-US" dirty="0"/>
          </a:p>
        </p:txBody>
      </p:sp>
      <p:sp>
        <p:nvSpPr>
          <p:cNvPr id="7" name="Title 5"/>
          <p:cNvSpPr>
            <a:spLocks noGrp="1"/>
          </p:cNvSpPr>
          <p:nvPr>
            <p:ph type="title"/>
          </p:nvPr>
        </p:nvSpPr>
        <p:spPr>
          <a:xfrm>
            <a:off x="948255" y="105064"/>
            <a:ext cx="4563685" cy="646331"/>
          </a:xfrm>
        </p:spPr>
        <p:txBody>
          <a:bodyPr/>
          <a:lstStyle/>
          <a:p>
            <a:r>
              <a:rPr lang="en-US" dirty="0" smtClean="0"/>
              <a:t>Performance Standards</a:t>
            </a:r>
            <a:endParaRPr lang="en-US" dirty="0"/>
          </a:p>
        </p:txBody>
      </p:sp>
      <p:sp>
        <p:nvSpPr>
          <p:cNvPr id="10" name="Text Placeholder 9"/>
          <p:cNvSpPr>
            <a:spLocks noGrp="1"/>
          </p:cNvSpPr>
          <p:nvPr>
            <p:ph type="body" sz="quarter" idx="22"/>
          </p:nvPr>
        </p:nvSpPr>
        <p:spPr>
          <a:xfrm>
            <a:off x="307240" y="1275063"/>
            <a:ext cx="8525910" cy="369332"/>
          </a:xfrm>
        </p:spPr>
        <p:txBody>
          <a:bodyPr/>
          <a:lstStyle/>
          <a:p>
            <a:r>
              <a:rPr lang="en-US" dirty="0" smtClean="0"/>
              <a:t>Performance Standards </a:t>
            </a:r>
            <a:endParaRPr lang="en-US" dirty="0"/>
          </a:p>
        </p:txBody>
      </p:sp>
    </p:spTree>
    <p:extLst>
      <p:ext uri="{BB962C8B-B14F-4D97-AF65-F5344CB8AC3E}">
        <p14:creationId xmlns:p14="http://schemas.microsoft.com/office/powerpoint/2010/main" val="1953755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Developing Your Budget</a:t>
            </a:r>
            <a:endParaRPr lang="en-US" dirty="0"/>
          </a:p>
        </p:txBody>
      </p:sp>
      <p:sp>
        <p:nvSpPr>
          <p:cNvPr id="3" name="Slide Number Placeholder 2"/>
          <p:cNvSpPr>
            <a:spLocks noGrp="1"/>
          </p:cNvSpPr>
          <p:nvPr>
            <p:ph type="sldNum" sz="quarter" idx="4294967295"/>
          </p:nvPr>
        </p:nvSpPr>
        <p:spPr>
          <a:xfrm>
            <a:off x="0" y="6462713"/>
            <a:ext cx="2133600" cy="365125"/>
          </a:xfrm>
          <a:prstGeom prst="rect">
            <a:avLst/>
          </a:prstGeom>
        </p:spPr>
        <p:txBody>
          <a:bodyPr/>
          <a:lstStyle/>
          <a:p>
            <a:endParaRPr lang="en-US" dirty="0"/>
          </a:p>
        </p:txBody>
      </p:sp>
      <p:sp>
        <p:nvSpPr>
          <p:cNvPr id="7" name="Title 5"/>
          <p:cNvSpPr>
            <a:spLocks noGrp="1"/>
          </p:cNvSpPr>
          <p:nvPr>
            <p:ph type="title" idx="4294967295"/>
          </p:nvPr>
        </p:nvSpPr>
        <p:spPr>
          <a:xfrm>
            <a:off x="0" y="193675"/>
            <a:ext cx="288925" cy="64770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val="424429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DD42D0F-7CFE-4B6D-B924-C0BA2BE91302}" type="slidenum">
              <a:rPr lang="en-US" smtClean="0"/>
              <a:pPr/>
              <a:t>5</a:t>
            </a:fld>
            <a:endParaRPr lang="en-US" dirty="0"/>
          </a:p>
        </p:txBody>
      </p:sp>
      <p:sp>
        <p:nvSpPr>
          <p:cNvPr id="4" name="Text Placeholder 3"/>
          <p:cNvSpPr>
            <a:spLocks noGrp="1"/>
          </p:cNvSpPr>
          <p:nvPr>
            <p:ph type="body" sz="quarter" idx="13"/>
          </p:nvPr>
        </p:nvSpPr>
        <p:spPr/>
        <p:txBody>
          <a:bodyPr/>
          <a:lstStyle/>
          <a:p>
            <a:r>
              <a:rPr lang="en-US" sz="2600" dirty="0" smtClean="0"/>
              <a:t>Determine Estimated Reimbursement </a:t>
            </a:r>
          </a:p>
          <a:p>
            <a:pPr lvl="1"/>
            <a:r>
              <a:rPr lang="en-US" sz="2800" dirty="0"/>
              <a:t>Start with last year’s budget </a:t>
            </a:r>
            <a:endParaRPr lang="en-US" sz="2800" dirty="0" smtClean="0"/>
          </a:p>
          <a:p>
            <a:pPr lvl="1"/>
            <a:r>
              <a:rPr lang="en-US" sz="2800" dirty="0" smtClean="0"/>
              <a:t> </a:t>
            </a:r>
            <a:r>
              <a:rPr lang="en-US" sz="2800" dirty="0"/>
              <a:t>Review actual costs </a:t>
            </a:r>
            <a:endParaRPr lang="en-US" sz="2800" dirty="0" smtClean="0"/>
          </a:p>
          <a:p>
            <a:pPr lvl="1"/>
            <a:r>
              <a:rPr lang="en-US" sz="2800" dirty="0" smtClean="0"/>
              <a:t>Make </a:t>
            </a:r>
            <a:r>
              <a:rPr lang="en-US" sz="2800" dirty="0"/>
              <a:t>realistic cost </a:t>
            </a:r>
            <a:r>
              <a:rPr lang="en-US" sz="2800" dirty="0" smtClean="0"/>
              <a:t>projections</a:t>
            </a:r>
          </a:p>
          <a:p>
            <a:pPr marL="457200" lvl="1" indent="0">
              <a:buNone/>
            </a:pPr>
            <a:endParaRPr lang="en-US" sz="2600" dirty="0" smtClean="0"/>
          </a:p>
          <a:p>
            <a:r>
              <a:rPr lang="en-US" sz="2600" dirty="0" smtClean="0"/>
              <a:t>Determine Estimated Cost</a:t>
            </a:r>
          </a:p>
          <a:p>
            <a:pPr lvl="1"/>
            <a:r>
              <a:rPr lang="en-US" sz="2800" dirty="0" smtClean="0"/>
              <a:t>How </a:t>
            </a:r>
            <a:r>
              <a:rPr lang="en-US" sz="2800" dirty="0"/>
              <a:t>CACFP funds will be </a:t>
            </a:r>
            <a:r>
              <a:rPr lang="en-US" sz="2800" dirty="0" smtClean="0"/>
              <a:t>spent</a:t>
            </a:r>
          </a:p>
          <a:p>
            <a:pPr lvl="1"/>
            <a:r>
              <a:rPr lang="en-US" sz="2800" dirty="0" smtClean="0"/>
              <a:t>Funding </a:t>
            </a:r>
            <a:r>
              <a:rPr lang="en-US" sz="2800" dirty="0"/>
              <a:t>sources to cover remaining </a:t>
            </a:r>
            <a:r>
              <a:rPr lang="en-US" sz="2800" dirty="0" smtClean="0"/>
              <a:t>costs</a:t>
            </a:r>
            <a:endParaRPr lang="en-US" sz="2600" dirty="0"/>
          </a:p>
          <a:p>
            <a:pPr marL="457200" lvl="1" indent="0">
              <a:buNone/>
            </a:pPr>
            <a:endParaRPr lang="en-US" sz="2600" dirty="0" smtClean="0"/>
          </a:p>
        </p:txBody>
      </p:sp>
      <p:sp>
        <p:nvSpPr>
          <p:cNvPr id="6" name="Title 5"/>
          <p:cNvSpPr>
            <a:spLocks noGrp="1"/>
          </p:cNvSpPr>
          <p:nvPr>
            <p:ph type="title"/>
          </p:nvPr>
        </p:nvSpPr>
        <p:spPr>
          <a:xfrm>
            <a:off x="996530" y="194468"/>
            <a:ext cx="4466928" cy="646331"/>
          </a:xfrm>
        </p:spPr>
        <p:txBody>
          <a:bodyPr/>
          <a:lstStyle/>
          <a:p>
            <a:r>
              <a:rPr lang="en-US" dirty="0" smtClean="0"/>
              <a:t>Annual Budget Process</a:t>
            </a:r>
            <a:endParaRPr lang="en-US" dirty="0"/>
          </a:p>
        </p:txBody>
      </p:sp>
    </p:spTree>
    <p:extLst>
      <p:ext uri="{BB962C8B-B14F-4D97-AF65-F5344CB8AC3E}">
        <p14:creationId xmlns:p14="http://schemas.microsoft.com/office/powerpoint/2010/main" val="13491479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6</a:t>
            </a:fld>
            <a:endParaRPr lang="en-US" dirty="0"/>
          </a:p>
        </p:txBody>
      </p:sp>
      <p:sp>
        <p:nvSpPr>
          <p:cNvPr id="3" name="Text Placeholder 2"/>
          <p:cNvSpPr>
            <a:spLocks noGrp="1"/>
          </p:cNvSpPr>
          <p:nvPr>
            <p:ph type="body" sz="quarter" idx="13"/>
          </p:nvPr>
        </p:nvSpPr>
        <p:spPr>
          <a:xfrm>
            <a:off x="309045" y="1009486"/>
            <a:ext cx="8525393" cy="5338294"/>
          </a:xfrm>
        </p:spPr>
        <p:txBody>
          <a:bodyPr/>
          <a:lstStyle/>
          <a:p>
            <a:r>
              <a:rPr lang="en-US" sz="2400" dirty="0"/>
              <a:t>CACFP funds may be used to pay for expenditures that meet FNS’s definition of </a:t>
            </a:r>
            <a:r>
              <a:rPr lang="en-US" sz="2400" b="1" dirty="0"/>
              <a:t>allowable</a:t>
            </a:r>
            <a:r>
              <a:rPr lang="en-US" sz="2400" dirty="0"/>
              <a:t>, are </a:t>
            </a:r>
            <a:r>
              <a:rPr lang="en-US" sz="2400" b="1" dirty="0"/>
              <a:t>reasonable </a:t>
            </a:r>
            <a:r>
              <a:rPr lang="en-US" sz="2400" dirty="0"/>
              <a:t>and </a:t>
            </a:r>
            <a:r>
              <a:rPr lang="en-US" sz="2400" b="1" dirty="0"/>
              <a:t>necessary</a:t>
            </a:r>
            <a:r>
              <a:rPr lang="en-US" sz="2400" dirty="0"/>
              <a:t>, and have </a:t>
            </a:r>
            <a:r>
              <a:rPr lang="en-US" sz="2400" b="1" dirty="0"/>
              <a:t>State agency </a:t>
            </a:r>
            <a:r>
              <a:rPr lang="en-US" sz="2400" b="1" dirty="0" smtClean="0"/>
              <a:t>approval</a:t>
            </a:r>
          </a:p>
          <a:p>
            <a:pPr marL="0" indent="0">
              <a:buNone/>
            </a:pPr>
            <a:endParaRPr lang="en-US" sz="2400" dirty="0" smtClean="0"/>
          </a:p>
          <a:p>
            <a:r>
              <a:rPr lang="en-US" sz="2400" dirty="0" smtClean="0"/>
              <a:t>Allowable</a:t>
            </a:r>
          </a:p>
          <a:p>
            <a:pPr lvl="1"/>
            <a:r>
              <a:rPr lang="en-US" sz="2400" dirty="0" smtClean="0"/>
              <a:t>When </a:t>
            </a:r>
            <a:r>
              <a:rPr lang="en-US" sz="2400" dirty="0"/>
              <a:t>it meets the guidelines of </a:t>
            </a:r>
            <a:r>
              <a:rPr lang="en-US" sz="2400" i="1" dirty="0" smtClean="0"/>
              <a:t>Food and </a:t>
            </a:r>
            <a:r>
              <a:rPr lang="en-US" sz="2400" i="1" smtClean="0"/>
              <a:t>Nutrition Service </a:t>
            </a:r>
            <a:r>
              <a:rPr lang="en-US" sz="2400" i="1" dirty="0"/>
              <a:t>Instruction 796-2, Rev. </a:t>
            </a:r>
            <a:r>
              <a:rPr lang="en-US" sz="2400" i="1" dirty="0" smtClean="0"/>
              <a:t>4</a:t>
            </a:r>
          </a:p>
          <a:p>
            <a:pPr marL="457200" lvl="1" indent="0">
              <a:buNone/>
            </a:pPr>
            <a:endParaRPr lang="en-US" sz="2400" dirty="0" smtClean="0"/>
          </a:p>
          <a:p>
            <a:r>
              <a:rPr lang="en-US" sz="2400" dirty="0" smtClean="0"/>
              <a:t>Necessary and Reasonable</a:t>
            </a:r>
          </a:p>
          <a:p>
            <a:pPr lvl="1"/>
            <a:r>
              <a:rPr lang="en-US" sz="2400" dirty="0" smtClean="0"/>
              <a:t>Generally </a:t>
            </a:r>
            <a:r>
              <a:rPr lang="en-US" sz="2400" dirty="0"/>
              <a:t>recognized as </a:t>
            </a:r>
            <a:r>
              <a:rPr lang="en-US" sz="2400" dirty="0" smtClean="0"/>
              <a:t>ordinary</a:t>
            </a:r>
            <a:endParaRPr lang="en-US" sz="2400" dirty="0"/>
          </a:p>
          <a:p>
            <a:pPr lvl="1"/>
            <a:r>
              <a:rPr lang="en-US" sz="2400" dirty="0" smtClean="0"/>
              <a:t>Required </a:t>
            </a:r>
            <a:r>
              <a:rPr lang="en-US" sz="2400" dirty="0"/>
              <a:t>for the institution to operate the Program, </a:t>
            </a:r>
          </a:p>
          <a:p>
            <a:pPr lvl="1"/>
            <a:r>
              <a:rPr lang="en-US" sz="2400" dirty="0" smtClean="0"/>
              <a:t>Accomplished </a:t>
            </a:r>
            <a:r>
              <a:rPr lang="en-US" sz="2400" dirty="0"/>
              <a:t>as part of operating the Program according to regulatory </a:t>
            </a:r>
            <a:r>
              <a:rPr lang="en-US" sz="2400" dirty="0" smtClean="0"/>
              <a:t>requirements</a:t>
            </a:r>
          </a:p>
          <a:p>
            <a:endParaRPr lang="en-US" sz="2400" dirty="0" smtClean="0"/>
          </a:p>
        </p:txBody>
      </p:sp>
      <p:sp>
        <p:nvSpPr>
          <p:cNvPr id="4" name="Title 3"/>
          <p:cNvSpPr>
            <a:spLocks noGrp="1"/>
          </p:cNvSpPr>
          <p:nvPr>
            <p:ph type="title"/>
          </p:nvPr>
        </p:nvSpPr>
        <p:spPr>
          <a:xfrm>
            <a:off x="1000335" y="113245"/>
            <a:ext cx="4500591" cy="646331"/>
          </a:xfrm>
        </p:spPr>
        <p:txBody>
          <a:bodyPr/>
          <a:lstStyle/>
          <a:p>
            <a:r>
              <a:rPr lang="en-US" dirty="0" smtClean="0"/>
              <a:t>Is it an Allowable Cost?</a:t>
            </a:r>
            <a:endParaRPr lang="en-US" dirty="0"/>
          </a:p>
        </p:txBody>
      </p:sp>
    </p:spTree>
    <p:extLst>
      <p:ext uri="{BB962C8B-B14F-4D97-AF65-F5344CB8AC3E}">
        <p14:creationId xmlns:p14="http://schemas.microsoft.com/office/powerpoint/2010/main" val="2488119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7</a:t>
            </a:fld>
            <a:endParaRPr lang="en-US" dirty="0"/>
          </a:p>
        </p:txBody>
      </p:sp>
      <p:sp>
        <p:nvSpPr>
          <p:cNvPr id="3" name="Text Placeholder 2"/>
          <p:cNvSpPr>
            <a:spLocks noGrp="1"/>
          </p:cNvSpPr>
          <p:nvPr>
            <p:ph type="body" sz="quarter" idx="13"/>
          </p:nvPr>
        </p:nvSpPr>
        <p:spPr/>
        <p:txBody>
          <a:bodyPr/>
          <a:lstStyle/>
          <a:p>
            <a:pPr marL="0" indent="0" algn="ctr">
              <a:buNone/>
            </a:pPr>
            <a:r>
              <a:rPr lang="en-US" sz="2300" dirty="0"/>
              <a:t>An independent center cooks food from scratch. The old oven is no longer working and is not repairable so the center purchased a new oven to cook meals for the children. </a:t>
            </a:r>
            <a:r>
              <a:rPr lang="en-US" sz="2300" dirty="0" smtClean="0"/>
              <a:t>Is this a reasonable action?</a:t>
            </a:r>
          </a:p>
          <a:p>
            <a:pPr marL="0" indent="0" algn="ctr">
              <a:buNone/>
            </a:pPr>
            <a:endParaRPr lang="en-US" sz="2300" dirty="0"/>
          </a:p>
          <a:p>
            <a:pPr marL="0" indent="0">
              <a:buNone/>
            </a:pPr>
            <a:endParaRPr lang="en-US" sz="2300" dirty="0" smtClean="0"/>
          </a:p>
          <a:p>
            <a:pPr marL="0" indent="0" algn="ctr">
              <a:buNone/>
            </a:pPr>
            <a:endParaRPr lang="en-US" sz="2300" dirty="0" smtClean="0"/>
          </a:p>
          <a:p>
            <a:pPr marL="0" indent="0" algn="ctr">
              <a:buNone/>
            </a:pPr>
            <a:endParaRPr lang="en-US" sz="2300" dirty="0"/>
          </a:p>
          <a:p>
            <a:pPr marL="0" indent="0" algn="ctr">
              <a:buNone/>
            </a:pPr>
            <a:endParaRPr lang="en-US" sz="2300" dirty="0" smtClean="0"/>
          </a:p>
          <a:p>
            <a:pPr marL="0" indent="0" algn="ctr">
              <a:buNone/>
            </a:pPr>
            <a:endParaRPr lang="en-US" sz="2300" dirty="0"/>
          </a:p>
          <a:p>
            <a:pPr marL="0" indent="0" algn="ctr">
              <a:buNone/>
            </a:pPr>
            <a:endParaRPr lang="en-US" sz="2300" dirty="0" smtClean="0"/>
          </a:p>
          <a:p>
            <a:pPr marL="0" indent="0" algn="ctr">
              <a:buNone/>
            </a:pPr>
            <a:r>
              <a:rPr lang="en-US" sz="2300" dirty="0" smtClean="0"/>
              <a:t>This </a:t>
            </a:r>
            <a:r>
              <a:rPr lang="en-US" sz="2300" dirty="0"/>
              <a:t>would be a reasonable action. However, if the oven costs $3300 and the center serves 15 children, this expense is not reasonable.</a:t>
            </a:r>
          </a:p>
        </p:txBody>
      </p:sp>
      <p:sp>
        <p:nvSpPr>
          <p:cNvPr id="4" name="Title 3"/>
          <p:cNvSpPr>
            <a:spLocks noGrp="1"/>
          </p:cNvSpPr>
          <p:nvPr>
            <p:ph type="title"/>
          </p:nvPr>
        </p:nvSpPr>
        <p:spPr>
          <a:xfrm>
            <a:off x="1000335" y="113245"/>
            <a:ext cx="6851747" cy="646331"/>
          </a:xfrm>
        </p:spPr>
        <p:txBody>
          <a:bodyPr/>
          <a:lstStyle/>
          <a:p>
            <a:r>
              <a:rPr lang="en-US" dirty="0" smtClean="0"/>
              <a:t>Necessary and Reasonable Example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2311" y="2561261"/>
            <a:ext cx="2619375" cy="1743075"/>
          </a:xfrm>
          <a:prstGeom prst="rect">
            <a:avLst/>
          </a:prstGeom>
        </p:spPr>
      </p:pic>
    </p:spTree>
    <p:extLst>
      <p:ext uri="{BB962C8B-B14F-4D97-AF65-F5344CB8AC3E}">
        <p14:creationId xmlns:p14="http://schemas.microsoft.com/office/powerpoint/2010/main" val="13766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8</a:t>
            </a:fld>
            <a:endParaRPr lang="en-US" dirty="0"/>
          </a:p>
        </p:txBody>
      </p:sp>
      <p:sp>
        <p:nvSpPr>
          <p:cNvPr id="3" name="Text Placeholder 2"/>
          <p:cNvSpPr>
            <a:spLocks noGrp="1"/>
          </p:cNvSpPr>
          <p:nvPr>
            <p:ph type="body" sz="quarter" idx="13"/>
          </p:nvPr>
        </p:nvSpPr>
        <p:spPr/>
        <p:txBody>
          <a:bodyPr/>
          <a:lstStyle/>
          <a:p>
            <a:r>
              <a:rPr lang="en-US" sz="2800" dirty="0" smtClean="0"/>
              <a:t>Legal under state and local law</a:t>
            </a:r>
          </a:p>
          <a:p>
            <a:r>
              <a:rPr lang="en-US" sz="2800" dirty="0" smtClean="0"/>
              <a:t>Conform with Federal Regulations</a:t>
            </a:r>
          </a:p>
          <a:p>
            <a:r>
              <a:rPr lang="en-US" sz="2800" dirty="0" smtClean="0"/>
              <a:t>Consistent Treatment</a:t>
            </a:r>
          </a:p>
          <a:p>
            <a:r>
              <a:rPr lang="en-US" sz="2800" dirty="0" smtClean="0"/>
              <a:t>Applicable Credits</a:t>
            </a:r>
          </a:p>
          <a:p>
            <a:r>
              <a:rPr lang="en-US" sz="2800" dirty="0" smtClean="0"/>
              <a:t>Adequate Documentation</a:t>
            </a:r>
          </a:p>
          <a:p>
            <a:r>
              <a:rPr lang="en-US" sz="2800" dirty="0" smtClean="0"/>
              <a:t>Prior Approval</a:t>
            </a:r>
            <a:endParaRPr lang="en-US" sz="2800" dirty="0"/>
          </a:p>
        </p:txBody>
      </p:sp>
      <p:sp>
        <p:nvSpPr>
          <p:cNvPr id="4" name="Title 3"/>
          <p:cNvSpPr>
            <a:spLocks noGrp="1"/>
          </p:cNvSpPr>
          <p:nvPr>
            <p:ph type="title"/>
          </p:nvPr>
        </p:nvSpPr>
        <p:spPr>
          <a:xfrm>
            <a:off x="1000335" y="113245"/>
            <a:ext cx="8346837" cy="646331"/>
          </a:xfrm>
        </p:spPr>
        <p:txBody>
          <a:bodyPr/>
          <a:lstStyle/>
          <a:p>
            <a:r>
              <a:rPr lang="en-US" dirty="0" smtClean="0"/>
              <a:t>Additional Requirements for Allowable Cost</a:t>
            </a:r>
            <a:endParaRPr lang="en-US" dirty="0"/>
          </a:p>
        </p:txBody>
      </p:sp>
    </p:spTree>
    <p:extLst>
      <p:ext uri="{BB962C8B-B14F-4D97-AF65-F5344CB8AC3E}">
        <p14:creationId xmlns:p14="http://schemas.microsoft.com/office/powerpoint/2010/main" val="3409398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DD42D0F-7CFE-4B6D-B924-C0BA2BE91302}" type="slidenum">
              <a:rPr lang="en-US" smtClean="0"/>
              <a:pPr/>
              <a:t>9</a:t>
            </a:fld>
            <a:endParaRPr lang="en-US" dirty="0"/>
          </a:p>
        </p:txBody>
      </p:sp>
      <p:sp>
        <p:nvSpPr>
          <p:cNvPr id="3" name="Text Placeholder 2"/>
          <p:cNvSpPr>
            <a:spLocks noGrp="1"/>
          </p:cNvSpPr>
          <p:nvPr>
            <p:ph type="body" sz="quarter" idx="13"/>
          </p:nvPr>
        </p:nvSpPr>
        <p:spPr/>
        <p:txBody>
          <a:bodyPr/>
          <a:lstStyle/>
          <a:p>
            <a:r>
              <a:rPr lang="en-US" sz="2300" dirty="0" smtClean="0"/>
              <a:t>Direct Cost</a:t>
            </a:r>
          </a:p>
          <a:p>
            <a:pPr lvl="1"/>
            <a:r>
              <a:rPr lang="en-US" sz="2300" dirty="0" smtClean="0"/>
              <a:t>Costs </a:t>
            </a:r>
            <a:r>
              <a:rPr lang="en-US" sz="2300" dirty="0"/>
              <a:t>that can be easily identified directly to, and only to, the </a:t>
            </a:r>
            <a:r>
              <a:rPr lang="en-US" sz="2300" dirty="0" smtClean="0"/>
              <a:t>CACFP</a:t>
            </a:r>
          </a:p>
          <a:p>
            <a:pPr lvl="2"/>
            <a:r>
              <a:rPr lang="en-US" sz="2300" dirty="0" err="1" smtClean="0"/>
              <a:t>Exp</a:t>
            </a:r>
            <a:r>
              <a:rPr lang="en-US" sz="2300" dirty="0" smtClean="0"/>
              <a:t>: </a:t>
            </a:r>
            <a:r>
              <a:rPr lang="en-US" sz="2300" dirty="0"/>
              <a:t>Food service employee salaries when their only function is to prepare CACFP participants’ </a:t>
            </a:r>
            <a:r>
              <a:rPr lang="en-US" sz="2300" dirty="0" smtClean="0"/>
              <a:t>meals</a:t>
            </a:r>
          </a:p>
          <a:p>
            <a:pPr lvl="2"/>
            <a:endParaRPr lang="en-US" sz="2300" dirty="0"/>
          </a:p>
          <a:p>
            <a:pPr marL="914400" lvl="2" indent="0">
              <a:buNone/>
            </a:pPr>
            <a:endParaRPr lang="en-US" sz="2300" dirty="0" smtClean="0"/>
          </a:p>
          <a:p>
            <a:r>
              <a:rPr lang="en-US" sz="2300" dirty="0" smtClean="0"/>
              <a:t>Indirect Cost</a:t>
            </a:r>
          </a:p>
          <a:p>
            <a:pPr lvl="1"/>
            <a:r>
              <a:rPr lang="en-US" sz="2300" dirty="0" smtClean="0"/>
              <a:t>Cost that are </a:t>
            </a:r>
            <a:r>
              <a:rPr lang="en-US" sz="2300" dirty="0"/>
              <a:t>incurred for both CACFP operations and non-CACFP activities in which the institution may be </a:t>
            </a:r>
            <a:r>
              <a:rPr lang="en-US" sz="2300" dirty="0" smtClean="0"/>
              <a:t>involved</a:t>
            </a:r>
          </a:p>
          <a:p>
            <a:pPr lvl="2"/>
            <a:r>
              <a:rPr lang="en-US" sz="2300" dirty="0" err="1" smtClean="0"/>
              <a:t>Exp</a:t>
            </a:r>
            <a:r>
              <a:rPr lang="en-US" sz="2300" dirty="0"/>
              <a:t>: the cost of water and utilities that are on a shared meter for both the institution’s CACFP and its non-CACFP activities</a:t>
            </a:r>
            <a:endParaRPr lang="en-US" sz="2300" dirty="0" smtClean="0"/>
          </a:p>
          <a:p>
            <a:pPr marL="0" indent="0">
              <a:buNone/>
            </a:pPr>
            <a:endParaRPr lang="en-US" dirty="0"/>
          </a:p>
        </p:txBody>
      </p:sp>
      <p:sp>
        <p:nvSpPr>
          <p:cNvPr id="4" name="Title 3"/>
          <p:cNvSpPr>
            <a:spLocks noGrp="1"/>
          </p:cNvSpPr>
          <p:nvPr>
            <p:ph type="title"/>
          </p:nvPr>
        </p:nvSpPr>
        <p:spPr>
          <a:xfrm>
            <a:off x="1000335" y="113245"/>
            <a:ext cx="6602961" cy="646331"/>
          </a:xfrm>
        </p:spPr>
        <p:txBody>
          <a:bodyPr/>
          <a:lstStyle/>
          <a:p>
            <a:r>
              <a:rPr lang="en-US" dirty="0" smtClean="0"/>
              <a:t>Direct Cost and Indirect Cost Plans</a:t>
            </a:r>
            <a:endParaRPr lang="en-US" dirty="0"/>
          </a:p>
        </p:txBody>
      </p:sp>
    </p:spTree>
    <p:extLst>
      <p:ext uri="{BB962C8B-B14F-4D97-AF65-F5344CB8AC3E}">
        <p14:creationId xmlns:p14="http://schemas.microsoft.com/office/powerpoint/2010/main" val="842309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90B9D3380C584195FB6C376704490E" ma:contentTypeVersion="6" ma:contentTypeDescription="Create a new document." ma:contentTypeScope="" ma:versionID="0021e5099aaa05bbc7536224368cff11">
  <xsd:schema xmlns:xsd="http://www.w3.org/2001/XMLSchema" xmlns:xs="http://www.w3.org/2001/XMLSchema" xmlns:p="http://schemas.microsoft.com/office/2006/metadata/properties" xmlns:ns2="b175468f-1d1a-4c06-8ad5-ba5636890b24" targetNamespace="http://schemas.microsoft.com/office/2006/metadata/properties" ma:root="true" ma:fieldsID="f0d8a0a1e75d891946e3d5e8529d0ba3" ns2:_="">
    <xsd:import namespace="b175468f-1d1a-4c06-8ad5-ba5636890b24"/>
    <xsd:element name="properties">
      <xsd:complexType>
        <xsd:sequence>
          <xsd:element name="documentManagement">
            <xsd:complexType>
              <xsd:all>
                <xsd:element ref="ns2: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75468f-1d1a-4c06-8ad5-ba5636890b24" elementFormDefault="qualified">
    <xsd:import namespace="http://schemas.microsoft.com/office/2006/documentManagement/types"/>
    <xsd:import namespace="http://schemas.microsoft.com/office/infopath/2007/PartnerControls"/>
    <xsd:element name="link" ma:index="8"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ink xmlns="b175468f-1d1a-4c06-8ad5-ba5636890b24">
      <Url xsi:nil="true"/>
      <Description xsi:nil="true"/>
    </link>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C1E39E-CB92-4ADA-9F29-A9E9C4B05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75468f-1d1a-4c06-8ad5-ba5636890b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A7744E-1AF3-479B-A63D-890D4F2CB689}">
  <ds:schemaRef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microsoft.com/office/infopath/2007/PartnerControls"/>
    <ds:schemaRef ds:uri="b175468f-1d1a-4c06-8ad5-ba5636890b24"/>
    <ds:schemaRef ds:uri="http://www.w3.org/XML/1998/namespace"/>
  </ds:schemaRefs>
</ds:datastoreItem>
</file>

<file path=customXml/itemProps3.xml><?xml version="1.0" encoding="utf-8"?>
<ds:datastoreItem xmlns:ds="http://schemas.openxmlformats.org/officeDocument/2006/customXml" ds:itemID="{33C7646C-189A-41A6-A77E-6689DD6823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3819</TotalTime>
  <Words>1334</Words>
  <Application>Microsoft Office PowerPoint</Application>
  <PresentationFormat>On-screen Show (4:3)</PresentationFormat>
  <Paragraphs>249</Paragraphs>
  <Slides>24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Regular</vt:lpstr>
      <vt:lpstr>Office Theme</vt:lpstr>
      <vt:lpstr>PowerPoint Presentation</vt:lpstr>
      <vt:lpstr>Agenda</vt:lpstr>
      <vt:lpstr>Performance Standards</vt:lpstr>
      <vt:lpstr> </vt:lpstr>
      <vt:lpstr>Annual Budget Process</vt:lpstr>
      <vt:lpstr>Is it an Allowable Cost?</vt:lpstr>
      <vt:lpstr>Necessary and Reasonable Example</vt:lpstr>
      <vt:lpstr>Additional Requirements for Allowable Cost</vt:lpstr>
      <vt:lpstr>Direct Cost and Indirect Cost Plans</vt:lpstr>
      <vt:lpstr>Allocations</vt:lpstr>
      <vt:lpstr>Labor Allocations</vt:lpstr>
      <vt:lpstr>Budget Narrative</vt:lpstr>
      <vt:lpstr>Budget Example</vt:lpstr>
      <vt:lpstr>Budget Example</vt:lpstr>
      <vt:lpstr>Budget Example</vt:lpstr>
      <vt:lpstr>Budget Narrative Example</vt:lpstr>
      <vt:lpstr>Budget Narrative Activity </vt:lpstr>
      <vt:lpstr>PowerPoint Presentation</vt:lpstr>
      <vt:lpstr>Documentation</vt:lpstr>
      <vt:lpstr>Financial Management Best Practices </vt:lpstr>
      <vt:lpstr>Labor Allocations</vt:lpstr>
      <vt:lpstr>Financial Management Resources</vt:lpstr>
      <vt:lpstr>Financial Management Resources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KAIXER</dc:creator>
  <cp:lastModifiedBy>Nelson, Erica (OSSE)</cp:lastModifiedBy>
  <cp:revision>319</cp:revision>
  <cp:lastPrinted>2016-07-28T16:35:41Z</cp:lastPrinted>
  <dcterms:created xsi:type="dcterms:W3CDTF">2011-07-07T13:42:36Z</dcterms:created>
  <dcterms:modified xsi:type="dcterms:W3CDTF">2018-07-23T15:39:01Z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0x0101003C90B9D3380C584195FB6C376704490E</vt:lpwstr>
  </property>
</Properties>
</file>