
<file path=[Content_Types].xml><?xml version="1.0" encoding="utf-8"?>
<Types xmlns="http://schemas.openxmlformats.org/package/2006/content-types">
  <Default Extension="bin" ContentType="application/vnd.openxmlformats-officedocument.spreadsheetml.shee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notesSlides/notesSlide6.xml" ContentType="application/vnd.openxmlformats-officedocument.presentationml.notesSlide+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notesSlides/notesSlide10.xml" ContentType="application/vnd.openxmlformats-officedocument.presentationml.notesSlide+xml"/>
  <Override PartName="/ppt/charts/chart10.xml" ContentType="application/vnd.openxmlformats-officedocument.drawingml.chart+xml"/>
  <Override PartName="/ppt/notesSlides/notesSlide11.xml" ContentType="application/vnd.openxmlformats-officedocument.presentationml.notesSlide+xml"/>
  <Override PartName="/ppt/charts/chart11.xml" ContentType="application/vnd.openxmlformats-officedocument.drawingml.chart+xml"/>
  <Override PartName="/ppt/notesSlides/notesSlide12.xml" ContentType="application/vnd.openxmlformats-officedocument.presentationml.notesSlide+xml"/>
  <Override PartName="/ppt/charts/chart12.xml" ContentType="application/vnd.openxmlformats-officedocument.drawingml.chart+xml"/>
  <Override PartName="/ppt/notesSlides/notesSlide13.xml" ContentType="application/vnd.openxmlformats-officedocument.presentationml.notesSlide+xml"/>
  <Override PartName="/ppt/charts/chart13.xml" ContentType="application/vnd.openxmlformats-officedocument.drawingml.chart+xml"/>
  <Override PartName="/ppt/notesSlides/notesSlide14.xml" ContentType="application/vnd.openxmlformats-officedocument.presentationml.notesSlide+xml"/>
  <Override PartName="/ppt/charts/chart14.xml" ContentType="application/vnd.openxmlformats-officedocument.drawingml.chart+xml"/>
  <Override PartName="/ppt/notesSlides/notesSlide15.xml" ContentType="application/vnd.openxmlformats-officedocument.presentationml.notesSlide+xml"/>
  <Override PartName="/ppt/charts/chart15.xml" ContentType="application/vnd.openxmlformats-officedocument.drawingml.chart+xml"/>
  <Override PartName="/ppt/notesSlides/notesSlide16.xml" ContentType="application/vnd.openxmlformats-officedocument.presentationml.notesSlide+xml"/>
  <Override PartName="/ppt/charts/chart16.xml" ContentType="application/vnd.openxmlformats-officedocument.drawingml.chart+xml"/>
  <Override PartName="/ppt/notesSlides/notesSlide17.xml" ContentType="application/vnd.openxmlformats-officedocument.presentationml.notesSlide+xml"/>
  <Override PartName="/ppt/charts/chart17.xml" ContentType="application/vnd.openxmlformats-officedocument.drawingml.chart+xml"/>
  <Override PartName="/ppt/notesSlides/notesSlide18.xml" ContentType="application/vnd.openxmlformats-officedocument.presentationml.notesSlide+xml"/>
  <Override PartName="/ppt/charts/chart18.xml" ContentType="application/vnd.openxmlformats-officedocument.drawingml.chart+xml"/>
  <Override PartName="/ppt/notesSlides/notesSlide19.xml" ContentType="application/vnd.openxmlformats-officedocument.presentationml.notesSlide+xml"/>
  <Override PartName="/ppt/charts/chart19.xml" ContentType="application/vnd.openxmlformats-officedocument.drawingml.chart+xml"/>
  <Override PartName="/ppt/notesSlides/notesSlide20.xml" ContentType="application/vnd.openxmlformats-officedocument.presentationml.notesSlide+xml"/>
  <Override PartName="/ppt/charts/chart20.xml" ContentType="application/vnd.openxmlformats-officedocument.drawingml.chart+xml"/>
  <Override PartName="/ppt/notesSlides/notesSlide21.xml" ContentType="application/vnd.openxmlformats-officedocument.presentationml.notesSlide+xml"/>
  <Override PartName="/ppt/charts/chart21.xml" ContentType="application/vnd.openxmlformats-officedocument.drawingml.chart+xml"/>
  <Override PartName="/ppt/notesSlides/notesSlide22.xml" ContentType="application/vnd.openxmlformats-officedocument.presentationml.notesSlide+xml"/>
  <Override PartName="/ppt/charts/chart22.xml" ContentType="application/vnd.openxmlformats-officedocument.drawingml.chart+xml"/>
  <Override PartName="/ppt/notesSlides/notesSlide23.xml" ContentType="application/vnd.openxmlformats-officedocument.presentationml.notesSlide+xml"/>
  <Override PartName="/ppt/charts/chart23.xml" ContentType="application/vnd.openxmlformats-officedocument.drawingml.chart+xml"/>
  <Override PartName="/ppt/notesSlides/notesSlide24.xml" ContentType="application/vnd.openxmlformats-officedocument.presentationml.notesSlide+xml"/>
  <Override PartName="/ppt/charts/chart24.xml" ContentType="application/vnd.openxmlformats-officedocument.drawingml.chart+xml"/>
  <Override PartName="/ppt/notesSlides/notesSlide25.xml" ContentType="application/vnd.openxmlformats-officedocument.presentationml.notesSlide+xml"/>
  <Override PartName="/ppt/charts/chart25.xml" ContentType="application/vnd.openxmlformats-officedocument.drawingml.chart+xml"/>
  <Override PartName="/ppt/notesSlides/notesSlide26.xml" ContentType="application/vnd.openxmlformats-officedocument.presentationml.notesSlide+xml"/>
  <Override PartName="/ppt/charts/chart26.xml" ContentType="application/vnd.openxmlformats-officedocument.drawingml.chart+xml"/>
  <Override PartName="/ppt/notesSlides/notesSlide27.xml" ContentType="application/vnd.openxmlformats-officedocument.presentationml.notesSlide+xml"/>
  <Override PartName="/ppt/charts/chart27.xml" ContentType="application/vnd.openxmlformats-officedocument.drawingml.chart+xml"/>
  <Override PartName="/ppt/notesSlides/notesSlide28.xml" ContentType="application/vnd.openxmlformats-officedocument.presentationml.notesSlide+xml"/>
  <Override PartName="/ppt/charts/chart28.xml" ContentType="application/vnd.openxmlformats-officedocument.drawingml.chart+xml"/>
  <Override PartName="/ppt/notesSlides/notesSlide29.xml" ContentType="application/vnd.openxmlformats-officedocument.presentationml.notesSlide+xml"/>
  <Override PartName="/ppt/charts/chart29.xml" ContentType="application/vnd.openxmlformats-officedocument.drawingml.chart+xml"/>
  <Override PartName="/ppt/notesSlides/notesSlide30.xml" ContentType="application/vnd.openxmlformats-officedocument.presentationml.notesSlide+xml"/>
  <Override PartName="/ppt/charts/chart30.xml" ContentType="application/vnd.openxmlformats-officedocument.drawingml.chart+xml"/>
  <Override PartName="/ppt/notesSlides/notesSlide31.xml" ContentType="application/vnd.openxmlformats-officedocument.presentationml.notesSlide+xml"/>
  <Override PartName="/ppt/charts/chart31.xml" ContentType="application/vnd.openxmlformats-officedocument.drawingml.chart+xml"/>
  <Override PartName="/ppt/notesSlides/notesSlide32.xml" ContentType="application/vnd.openxmlformats-officedocument.presentationml.notesSlide+xml"/>
  <Override PartName="/ppt/charts/chart32.xml" ContentType="application/vnd.openxmlformats-officedocument.drawingml.chart+xml"/>
  <Override PartName="/ppt/notesSlides/notesSlide33.xml" ContentType="application/vnd.openxmlformats-officedocument.presentationml.notesSlide+xml"/>
  <Override PartName="/ppt/charts/chart33.xml" ContentType="application/vnd.openxmlformats-officedocument.drawingml.chart+xml"/>
  <Override PartName="/ppt/notesSlides/notesSlide34.xml" ContentType="application/vnd.openxmlformats-officedocument.presentationml.notesSlide+xml"/>
  <Override PartName="/ppt/charts/chart34.xml" ContentType="application/vnd.openxmlformats-officedocument.drawingml.chart+xml"/>
  <Override PartName="/ppt/notesSlides/notesSlide35.xml" ContentType="application/vnd.openxmlformats-officedocument.presentationml.notesSlide+xml"/>
  <Override PartName="/ppt/charts/chart35.xml" ContentType="application/vnd.openxmlformats-officedocument.drawingml.chart+xml"/>
  <Override PartName="/ppt/notesSlides/notesSlide36.xml" ContentType="application/vnd.openxmlformats-officedocument.presentationml.notesSlide+xml"/>
  <Override PartName="/ppt/charts/chart36.xml" ContentType="application/vnd.openxmlformats-officedocument.drawingml.chart+xml"/>
  <Override PartName="/ppt/notesSlides/notesSlide37.xml" ContentType="application/vnd.openxmlformats-officedocument.presentationml.notesSlide+xml"/>
  <Override PartName="/ppt/charts/chart37.xml" ContentType="application/vnd.openxmlformats-officedocument.drawingml.chart+xml"/>
  <Override PartName="/ppt/notesSlides/notesSlide38.xml" ContentType="application/vnd.openxmlformats-officedocument.presentationml.notesSlide+xml"/>
  <Override PartName="/ppt/charts/chart38.xml" ContentType="application/vnd.openxmlformats-officedocument.drawingml.chart+xml"/>
  <Override PartName="/ppt/notesSlides/notesSlide39.xml" ContentType="application/vnd.openxmlformats-officedocument.presentationml.notesSlide+xml"/>
  <Override PartName="/ppt/charts/chart39.xml" ContentType="application/vnd.openxmlformats-officedocument.drawingml.chart+xml"/>
  <Override PartName="/ppt/notesSlides/notesSlide40.xml" ContentType="application/vnd.openxmlformats-officedocument.presentationml.notesSlide+xml"/>
  <Override PartName="/ppt/charts/chart40.xml" ContentType="application/vnd.openxmlformats-officedocument.drawingml.chart+xml"/>
  <Override PartName="/ppt/notesSlides/notesSlide41.xml" ContentType="application/vnd.openxmlformats-officedocument.presentationml.notesSlide+xml"/>
  <Override PartName="/ppt/charts/chart41.xml" ContentType="application/vnd.openxmlformats-officedocument.drawingml.chart+xml"/>
  <Override PartName="/ppt/notesSlides/notesSlide42.xml" ContentType="application/vnd.openxmlformats-officedocument.presentationml.notesSlide+xml"/>
  <Override PartName="/ppt/charts/chart42.xml" ContentType="application/vnd.openxmlformats-officedocument.drawingml.chart+xml"/>
  <Override PartName="/ppt/notesSlides/notesSlide43.xml" ContentType="application/vnd.openxmlformats-officedocument.presentationml.notesSlide+xml"/>
  <Override PartName="/ppt/charts/chart43.xml" ContentType="application/vnd.openxmlformats-officedocument.drawingml.chart+xml"/>
  <Override PartName="/ppt/notesSlides/notesSlide44.xml" ContentType="application/vnd.openxmlformats-officedocument.presentationml.notesSlide+xml"/>
  <Override PartName="/ppt/charts/chart44.xml" ContentType="application/vnd.openxmlformats-officedocument.drawingml.chart+xml"/>
  <Override PartName="/ppt/notesSlides/notesSlide45.xml" ContentType="application/vnd.openxmlformats-officedocument.presentationml.notesSlide+xml"/>
  <Override PartName="/ppt/charts/chart45.xml" ContentType="application/vnd.openxmlformats-officedocument.drawingml.chart+xml"/>
  <Override PartName="/ppt/notesSlides/notesSlide46.xml" ContentType="application/vnd.openxmlformats-officedocument.presentationml.notesSlide+xml"/>
  <Override PartName="/ppt/charts/chart46.xml" ContentType="application/vnd.openxmlformats-officedocument.drawingml.chart+xml"/>
  <Override PartName="/ppt/notesSlides/notesSlide47.xml" ContentType="application/vnd.openxmlformats-officedocument.presentationml.notesSlide+xml"/>
  <Override PartName="/ppt/charts/chart47.xml" ContentType="application/vnd.openxmlformats-officedocument.drawingml.chart+xml"/>
  <Override PartName="/ppt/notesSlides/notesSlide48.xml" ContentType="application/vnd.openxmlformats-officedocument.presentationml.notesSlide+xml"/>
  <Override PartName="/ppt/charts/chart48.xml" ContentType="application/vnd.openxmlformats-officedocument.drawingml.chart+xml"/>
  <Override PartName="/ppt/notesSlides/notesSlide49.xml" ContentType="application/vnd.openxmlformats-officedocument.presentationml.notesSlide+xml"/>
  <Override PartName="/ppt/charts/chart49.xml" ContentType="application/vnd.openxmlformats-officedocument.drawingml.chart+xml"/>
  <Override PartName="/ppt/notesSlides/notesSlide50.xml" ContentType="application/vnd.openxmlformats-officedocument.presentationml.notesSlide+xml"/>
  <Override PartName="/ppt/charts/chart50.xml" ContentType="application/vnd.openxmlformats-officedocument.drawingml.chart+xml"/>
  <Override PartName="/ppt/notesSlides/notesSlide51.xml" ContentType="application/vnd.openxmlformats-officedocument.presentationml.notesSlide+xml"/>
  <Override PartName="/ppt/charts/chart51.xml" ContentType="application/vnd.openxmlformats-officedocument.drawingml.chart+xml"/>
  <Override PartName="/ppt/notesSlides/notesSlide52.xml" ContentType="application/vnd.openxmlformats-officedocument.presentationml.notesSlide+xml"/>
  <Override PartName="/ppt/charts/chart52.xml" ContentType="application/vnd.openxmlformats-officedocument.drawingml.chart+xml"/>
  <Override PartName="/ppt/notesSlides/notesSlide53.xml" ContentType="application/vnd.openxmlformats-officedocument.presentationml.notesSlide+xml"/>
  <Override PartName="/ppt/charts/chart53.xml" ContentType="application/vnd.openxmlformats-officedocument.drawingml.chart+xml"/>
  <Override PartName="/ppt/notesSlides/notesSlide54.xml" ContentType="application/vnd.openxmlformats-officedocument.presentationml.notesSlide+xml"/>
  <Override PartName="/ppt/charts/chart54.xml" ContentType="application/vnd.openxmlformats-officedocument.drawingml.chart+xml"/>
  <Override PartName="/ppt/notesSlides/notesSlide55.xml" ContentType="application/vnd.openxmlformats-officedocument.presentationml.notesSlide+xml"/>
  <Override PartName="/ppt/charts/chart55.xml" ContentType="application/vnd.openxmlformats-officedocument.drawingml.chart+xml"/>
  <Override PartName="/ppt/notesSlides/notesSlide56.xml" ContentType="application/vnd.openxmlformats-officedocument.presentationml.notesSlide+xml"/>
  <Override PartName="/ppt/charts/chart56.xml" ContentType="application/vnd.openxmlformats-officedocument.drawingml.chart+xml"/>
  <Override PartName="/ppt/notesSlides/notesSlide57.xml" ContentType="application/vnd.openxmlformats-officedocument.presentationml.notesSlide+xml"/>
  <Override PartName="/ppt/charts/chart57.xml" ContentType="application/vnd.openxmlformats-officedocument.drawingml.chart+xml"/>
  <Override PartName="/ppt/notesSlides/notesSlide58.xml" ContentType="application/vnd.openxmlformats-officedocument.presentationml.notesSlide+xml"/>
  <Override PartName="/ppt/charts/chart58.xml" ContentType="application/vnd.openxmlformats-officedocument.drawingml.chart+xml"/>
  <Override PartName="/ppt/notesSlides/notesSlide59.xml" ContentType="application/vnd.openxmlformats-officedocument.presentationml.notesSlide+xml"/>
  <Override PartName="/ppt/charts/chart59.xml" ContentType="application/vnd.openxmlformats-officedocument.drawingml.chart+xml"/>
  <Override PartName="/ppt/notesSlides/notesSlide60.xml" ContentType="application/vnd.openxmlformats-officedocument.presentationml.notesSlide+xml"/>
  <Override PartName="/ppt/charts/chart60.xml" ContentType="application/vnd.openxmlformats-officedocument.drawingml.chart+xml"/>
  <Override PartName="/ppt/notesSlides/notesSlide61.xml" ContentType="application/vnd.openxmlformats-officedocument.presentationml.notesSlide+xml"/>
  <Override PartName="/ppt/charts/chart61.xml" ContentType="application/vnd.openxmlformats-officedocument.drawingml.chart+xml"/>
  <Override PartName="/ppt/notesSlides/notesSlide62.xml" ContentType="application/vnd.openxmlformats-officedocument.presentationml.notesSlide+xml"/>
  <Override PartName="/ppt/charts/chart62.xml" ContentType="application/vnd.openxmlformats-officedocument.drawingml.chart+xml"/>
  <Override PartName="/ppt/notesSlides/notesSlide63.xml" ContentType="application/vnd.openxmlformats-officedocument.presentationml.notesSlide+xml"/>
  <Override PartName="/ppt/charts/chart63.xml" ContentType="application/vnd.openxmlformats-officedocument.drawingml.chart+xml"/>
  <Override PartName="/ppt/notesSlides/notesSlide64.xml" ContentType="application/vnd.openxmlformats-officedocument.presentationml.notesSlide+xml"/>
  <Override PartName="/ppt/charts/chart64.xml" ContentType="application/vnd.openxmlformats-officedocument.drawingml.chart+xml"/>
  <Override PartName="/ppt/notesSlides/notesSlide65.xml" ContentType="application/vnd.openxmlformats-officedocument.presentationml.notesSlide+xml"/>
  <Override PartName="/ppt/charts/chart65.xml" ContentType="application/vnd.openxmlformats-officedocument.drawingml.chart+xml"/>
  <Override PartName="/ppt/notesSlides/notesSlide66.xml" ContentType="application/vnd.openxmlformats-officedocument.presentationml.notesSlide+xml"/>
  <Override PartName="/ppt/charts/chart66.xml" ContentType="application/vnd.openxmlformats-officedocument.drawingml.chart+xml"/>
  <Override PartName="/ppt/notesSlides/notesSlide67.xml" ContentType="application/vnd.openxmlformats-officedocument.presentationml.notesSlide+xml"/>
  <Override PartName="/ppt/charts/chart67.xml" ContentType="application/vnd.openxmlformats-officedocument.drawingml.chart+xml"/>
  <Override PartName="/ppt/notesSlides/notesSlide68.xml" ContentType="application/vnd.openxmlformats-officedocument.presentationml.notesSlide+xml"/>
  <Override PartName="/ppt/charts/chart68.xml" ContentType="application/vnd.openxmlformats-officedocument.drawingml.chart+xml"/>
  <Override PartName="/ppt/notesSlides/notesSlide69.xml" ContentType="application/vnd.openxmlformats-officedocument.presentationml.notesSlide+xml"/>
  <Override PartName="/ppt/charts/chart69.xml" ContentType="application/vnd.openxmlformats-officedocument.drawingml.chart+xml"/>
  <Override PartName="/ppt/notesSlides/notesSlide70.xml" ContentType="application/vnd.openxmlformats-officedocument.presentationml.notesSlide+xml"/>
  <Override PartName="/ppt/charts/chart70.xml" ContentType="application/vnd.openxmlformats-officedocument.drawingml.chart+xml"/>
  <Override PartName="/ppt/notesSlides/notesSlide71.xml" ContentType="application/vnd.openxmlformats-officedocument.presentationml.notesSlide+xml"/>
  <Override PartName="/ppt/charts/chart71.xml" ContentType="application/vnd.openxmlformats-officedocument.drawingml.chart+xml"/>
  <Override PartName="/ppt/notesSlides/notesSlide72.xml" ContentType="application/vnd.openxmlformats-officedocument.presentationml.notesSlide+xml"/>
  <Override PartName="/ppt/charts/chart72.xml" ContentType="application/vnd.openxmlformats-officedocument.drawingml.chart+xml"/>
  <Override PartName="/ppt/notesSlides/notesSlide73.xml" ContentType="application/vnd.openxmlformats-officedocument.presentationml.notesSlide+xml"/>
  <Override PartName="/ppt/charts/chart73.xml" ContentType="application/vnd.openxmlformats-officedocument.drawingml.chart+xml"/>
  <Override PartName="/ppt/notesSlides/notesSlide74.xml" ContentType="application/vnd.openxmlformats-officedocument.presentationml.notesSlide+xml"/>
  <Override PartName="/ppt/charts/chart74.xml" ContentType="application/vnd.openxmlformats-officedocument.drawingml.chart+xml"/>
  <Override PartName="/ppt/notesSlides/notesSlide75.xml" ContentType="application/vnd.openxmlformats-officedocument.presentationml.notesSlide+xml"/>
  <Override PartName="/ppt/charts/chart75.xml" ContentType="application/vnd.openxmlformats-officedocument.drawingml.chart+xml"/>
  <Override PartName="/ppt/notesSlides/notesSlide76.xml" ContentType="application/vnd.openxmlformats-officedocument.presentationml.notesSlide+xml"/>
  <Override PartName="/ppt/charts/chart76.xml" ContentType="application/vnd.openxmlformats-officedocument.drawingml.chart+xml"/>
  <Override PartName="/ppt/notesSlides/notesSlide77.xml" ContentType="application/vnd.openxmlformats-officedocument.presentationml.notesSlide+xml"/>
  <Override PartName="/ppt/charts/chart77.xml" ContentType="application/vnd.openxmlformats-officedocument.drawingml.chart+xml"/>
  <Override PartName="/ppt/notesSlides/notesSlide78.xml" ContentType="application/vnd.openxmlformats-officedocument.presentationml.notesSlide+xml"/>
  <Override PartName="/ppt/charts/chart78.xml" ContentType="application/vnd.openxmlformats-officedocument.drawingml.chart+xml"/>
  <Override PartName="/ppt/notesSlides/notesSlide79.xml" ContentType="application/vnd.openxmlformats-officedocument.presentationml.notesSlide+xml"/>
  <Override PartName="/ppt/charts/chart79.xml" ContentType="application/vnd.openxmlformats-officedocument.drawingml.chart+xml"/>
  <Override PartName="/ppt/notesSlides/notesSlide80.xml" ContentType="application/vnd.openxmlformats-officedocument.presentationml.notesSlide+xml"/>
  <Override PartName="/ppt/charts/chart80.xml" ContentType="application/vnd.openxmlformats-officedocument.drawingml.chart+xml"/>
  <Override PartName="/ppt/notesSlides/notesSlide81.xml" ContentType="application/vnd.openxmlformats-officedocument.presentationml.notesSlide+xml"/>
  <Override PartName="/ppt/charts/chart81.xml" ContentType="application/vnd.openxmlformats-officedocument.drawingml.chart+xml"/>
  <Override PartName="/ppt/notesSlides/notesSlide82.xml" ContentType="application/vnd.openxmlformats-officedocument.presentationml.notesSlide+xml"/>
  <Override PartName="/ppt/charts/chart82.xml" ContentType="application/vnd.openxmlformats-officedocument.drawingml.chart+xml"/>
  <Override PartName="/ppt/notesSlides/notesSlide83.xml" ContentType="application/vnd.openxmlformats-officedocument.presentationml.notesSlide+xml"/>
  <Override PartName="/ppt/charts/chart83.xml" ContentType="application/vnd.openxmlformats-officedocument.drawingml.chart+xml"/>
  <Override PartName="/ppt/notesSlides/notesSlide84.xml" ContentType="application/vnd.openxmlformats-officedocument.presentationml.notesSlide+xml"/>
  <Override PartName="/ppt/charts/chart84.xml" ContentType="application/vnd.openxmlformats-officedocument.drawingml.chart+xml"/>
  <Override PartName="/ppt/notesSlides/notesSlide85.xml" ContentType="application/vnd.openxmlformats-officedocument.presentationml.notesSlide+xml"/>
  <Override PartName="/ppt/charts/chart85.xml" ContentType="application/vnd.openxmlformats-officedocument.drawingml.chart+xml"/>
  <Override PartName="/ppt/notesSlides/notesSlide86.xml" ContentType="application/vnd.openxmlformats-officedocument.presentationml.notesSlide+xml"/>
  <Override PartName="/ppt/charts/chart86.xml" ContentType="application/vnd.openxmlformats-officedocument.drawingml.chart+xml"/>
  <Override PartName="/ppt/notesSlides/notesSlide87.xml" ContentType="application/vnd.openxmlformats-officedocument.presentationml.notesSlide+xml"/>
  <Override PartName="/ppt/charts/chart87.xml" ContentType="application/vnd.openxmlformats-officedocument.drawingml.chart+xml"/>
  <Override PartName="/ppt/notesSlides/notesSlide88.xml" ContentType="application/vnd.openxmlformats-officedocument.presentationml.notesSlide+xml"/>
  <Override PartName="/ppt/charts/chart88.xml" ContentType="application/vnd.openxmlformats-officedocument.drawingml.chart+xml"/>
  <Override PartName="/ppt/notesSlides/notesSlide89.xml" ContentType="application/vnd.openxmlformats-officedocument.presentationml.notesSlide+xml"/>
  <Override PartName="/ppt/charts/chart89.xml" ContentType="application/vnd.openxmlformats-officedocument.drawingml.chart+xml"/>
  <Override PartName="/ppt/notesSlides/notesSlide90.xml" ContentType="application/vnd.openxmlformats-officedocument.presentationml.notesSlide+xml"/>
  <Override PartName="/ppt/charts/chart90.xml" ContentType="application/vnd.openxmlformats-officedocument.drawingml.chart+xml"/>
  <Override PartName="/ppt/notesSlides/notesSlide91.xml" ContentType="application/vnd.openxmlformats-officedocument.presentationml.notesSlide+xml"/>
  <Override PartName="/ppt/charts/chart91.xml" ContentType="application/vnd.openxmlformats-officedocument.drawingml.chart+xml"/>
  <Override PartName="/ppt/notesSlides/notesSlide92.xml" ContentType="application/vnd.openxmlformats-officedocument.presentationml.notesSlide+xml"/>
  <Override PartName="/ppt/charts/chart92.xml" ContentType="application/vnd.openxmlformats-officedocument.drawingml.chart+xml"/>
  <Override PartName="/ppt/notesSlides/notesSlide93.xml" ContentType="application/vnd.openxmlformats-officedocument.presentationml.notesSlide+xml"/>
  <Override PartName="/ppt/charts/chart93.xml" ContentType="application/vnd.openxmlformats-officedocument.drawingml.chart+xml"/>
  <Override PartName="/ppt/notesSlides/notesSlide94.xml" ContentType="application/vnd.openxmlformats-officedocument.presentationml.notesSlide+xml"/>
  <Override PartName="/ppt/charts/chart94.xml" ContentType="application/vnd.openxmlformats-officedocument.drawingml.chart+xml"/>
  <Override PartName="/ppt/notesSlides/notesSlide95.xml" ContentType="application/vnd.openxmlformats-officedocument.presentationml.notesSlide+xml"/>
  <Override PartName="/ppt/charts/chart95.xml" ContentType="application/vnd.openxmlformats-officedocument.drawingml.chart+xml"/>
  <Override PartName="/ppt/notesSlides/notesSlide96.xml" ContentType="application/vnd.openxmlformats-officedocument.presentationml.notesSlide+xml"/>
  <Override PartName="/ppt/charts/chart96.xml" ContentType="application/vnd.openxmlformats-officedocument.drawingml.chart+xml"/>
  <Override PartName="/ppt/notesSlides/notesSlide97.xml" ContentType="application/vnd.openxmlformats-officedocument.presentationml.notesSlide+xml"/>
  <Override PartName="/ppt/charts/chart97.xml" ContentType="application/vnd.openxmlformats-officedocument.drawingml.chart+xml"/>
  <Override PartName="/ppt/notesSlides/notesSlide98.xml" ContentType="application/vnd.openxmlformats-officedocument.presentationml.notesSlide+xml"/>
  <Override PartName="/ppt/charts/chart98.xml" ContentType="application/vnd.openxmlformats-officedocument.drawingml.chart+xml"/>
  <Override PartName="/ppt/notesSlides/notesSlide99.xml" ContentType="application/vnd.openxmlformats-officedocument.presentationml.notesSlide+xml"/>
  <Override PartName="/ppt/charts/chart99.xml" ContentType="application/vnd.openxmlformats-officedocument.drawingml.chart+xml"/>
  <Override PartName="/ppt/notesSlides/notesSlide100.xml" ContentType="application/vnd.openxmlformats-officedocument.presentationml.notesSlide+xml"/>
  <Override PartName="/ppt/charts/chart100.xml" ContentType="application/vnd.openxmlformats-officedocument.drawingml.chart+xml"/>
  <Override PartName="/ppt/notesSlides/notesSlide101.xml" ContentType="application/vnd.openxmlformats-officedocument.presentationml.notesSlide+xml"/>
  <Override PartName="/ppt/charts/chart101.xml" ContentType="application/vnd.openxmlformats-officedocument.drawingml.chart+xml"/>
  <Override PartName="/ppt/notesSlides/notesSlide102.xml" ContentType="application/vnd.openxmlformats-officedocument.presentationml.notesSlide+xml"/>
  <Override PartName="/ppt/charts/chart102.xml" ContentType="application/vnd.openxmlformats-officedocument.drawingml.chart+xml"/>
  <Override PartName="/ppt/notesSlides/notesSlide103.xml" ContentType="application/vnd.openxmlformats-officedocument.presentationml.notesSlide+xml"/>
  <Override PartName="/ppt/charts/chart103.xml" ContentType="application/vnd.openxmlformats-officedocument.drawingml.chart+xml"/>
  <Override PartName="/ppt/notesSlides/notesSlide104.xml" ContentType="application/vnd.openxmlformats-officedocument.presentationml.notesSlide+xml"/>
  <Override PartName="/ppt/charts/chart104.xml" ContentType="application/vnd.openxmlformats-officedocument.drawingml.chart+xml"/>
  <Override PartName="/ppt/notesSlides/notesSlide105.xml" ContentType="application/vnd.openxmlformats-officedocument.presentationml.notesSlide+xml"/>
  <Override PartName="/ppt/charts/chart105.xml" ContentType="application/vnd.openxmlformats-officedocument.drawingml.chart+xml"/>
  <Override PartName="/ppt/notesSlides/notesSlide106.xml" ContentType="application/vnd.openxmlformats-officedocument.presentationml.notesSlide+xml"/>
  <Override PartName="/ppt/charts/chart106.xml" ContentType="application/vnd.openxmlformats-officedocument.drawingml.chart+xml"/>
  <Override PartName="/ppt/notesSlides/notesSlide107.xml" ContentType="application/vnd.openxmlformats-officedocument.presentationml.notesSlide+xml"/>
  <Override PartName="/ppt/charts/chart107.xml" ContentType="application/vnd.openxmlformats-officedocument.drawingml.chart+xml"/>
  <Override PartName="/ppt/notesSlides/notesSlide108.xml" ContentType="application/vnd.openxmlformats-officedocument.presentationml.notesSlide+xml"/>
  <Override PartName="/ppt/charts/chart108.xml" ContentType="application/vnd.openxmlformats-officedocument.drawingml.chart+xml"/>
  <Override PartName="/ppt/notesSlides/notesSlide109.xml" ContentType="application/vnd.openxmlformats-officedocument.presentationml.notesSlide+xml"/>
  <Override PartName="/ppt/charts/chart109.xml" ContentType="application/vnd.openxmlformats-officedocument.drawingml.chart+xml"/>
  <Override PartName="/ppt/notesSlides/notesSlide110.xml" ContentType="application/vnd.openxmlformats-officedocument.presentationml.notesSlide+xml"/>
  <Override PartName="/ppt/charts/chart110.xml" ContentType="application/vnd.openxmlformats-officedocument.drawingml.chart+xml"/>
  <Override PartName="/ppt/notesSlides/notesSlide111.xml" ContentType="application/vnd.openxmlformats-officedocument.presentationml.notesSlide+xml"/>
  <Override PartName="/ppt/charts/chart111.xml" ContentType="application/vnd.openxmlformats-officedocument.drawingml.chart+xml"/>
  <Override PartName="/ppt/notesSlides/notesSlide112.xml" ContentType="application/vnd.openxmlformats-officedocument.presentationml.notesSlide+xml"/>
  <Override PartName="/ppt/charts/chart112.xml" ContentType="application/vnd.openxmlformats-officedocument.drawingml.chart+xml"/>
  <Override PartName="/ppt/notesSlides/notesSlide113.xml" ContentType="application/vnd.openxmlformats-officedocument.presentationml.notesSlide+xml"/>
  <Override PartName="/ppt/charts/chart113.xml" ContentType="application/vnd.openxmlformats-officedocument.drawingml.chart+xml"/>
  <Override PartName="/ppt/notesSlides/notesSlide114.xml" ContentType="application/vnd.openxmlformats-officedocument.presentationml.notesSlide+xml"/>
  <Override PartName="/ppt/charts/chart114.xml" ContentType="application/vnd.openxmlformats-officedocument.drawingml.chart+xml"/>
  <Override PartName="/ppt/notesSlides/notesSlide115.xml" ContentType="application/vnd.openxmlformats-officedocument.presentationml.notesSlide+xml"/>
  <Override PartName="/ppt/charts/chart115.xml" ContentType="application/vnd.openxmlformats-officedocument.drawingml.chart+xml"/>
  <Override PartName="/ppt/notesSlides/notesSlide116.xml" ContentType="application/vnd.openxmlformats-officedocument.presentationml.notesSlide+xml"/>
  <Override PartName="/ppt/charts/chart116.xml" ContentType="application/vnd.openxmlformats-officedocument.drawingml.chart+xml"/>
  <Override PartName="/ppt/notesSlides/notesSlide117.xml" ContentType="application/vnd.openxmlformats-officedocument.presentationml.notesSlide+xml"/>
  <Override PartName="/ppt/charts/chart117.xml" ContentType="application/vnd.openxmlformats-officedocument.drawingml.chart+xml"/>
  <Override PartName="/ppt/notesSlides/notesSlide118.xml" ContentType="application/vnd.openxmlformats-officedocument.presentationml.notesSlide+xml"/>
  <Override PartName="/ppt/charts/chart118.xml" ContentType="application/vnd.openxmlformats-officedocument.drawingml.chart+xml"/>
  <Override PartName="/ppt/notesSlides/notesSlide119.xml" ContentType="application/vnd.openxmlformats-officedocument.presentationml.notesSlide+xml"/>
  <Override PartName="/ppt/charts/chart119.xml" ContentType="application/vnd.openxmlformats-officedocument.drawingml.chart+xml"/>
  <Override PartName="/ppt/notesSlides/notesSlide120.xml" ContentType="application/vnd.openxmlformats-officedocument.presentationml.notesSlide+xml"/>
  <Override PartName="/ppt/charts/chart12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25"/>
  </p:notesMasterIdLst>
  <p:sldIdLst>
    <p:sldId id="264"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313" r:id="rId54"/>
    <p:sldId id="314" r:id="rId55"/>
    <p:sldId id="315" r:id="rId56"/>
    <p:sldId id="316" r:id="rId57"/>
    <p:sldId id="317" r:id="rId58"/>
    <p:sldId id="318" r:id="rId59"/>
    <p:sldId id="319"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8" r:id="rId89"/>
    <p:sldId id="349" r:id="rId90"/>
    <p:sldId id="350" r:id="rId91"/>
    <p:sldId id="351" r:id="rId92"/>
    <p:sldId id="352" r:id="rId93"/>
    <p:sldId id="353" r:id="rId94"/>
    <p:sldId id="354" r:id="rId95"/>
    <p:sldId id="355" r:id="rId96"/>
    <p:sldId id="356" r:id="rId97"/>
    <p:sldId id="357" r:id="rId98"/>
    <p:sldId id="358" r:id="rId99"/>
    <p:sldId id="359" r:id="rId100"/>
    <p:sldId id="360" r:id="rId101"/>
    <p:sldId id="361" r:id="rId102"/>
    <p:sldId id="362" r:id="rId103"/>
    <p:sldId id="363" r:id="rId104"/>
    <p:sldId id="364" r:id="rId105"/>
    <p:sldId id="365" r:id="rId106"/>
    <p:sldId id="366" r:id="rId107"/>
    <p:sldId id="367" r:id="rId108"/>
    <p:sldId id="368" r:id="rId109"/>
    <p:sldId id="369" r:id="rId110"/>
    <p:sldId id="370" r:id="rId111"/>
    <p:sldId id="371" r:id="rId112"/>
    <p:sldId id="372" r:id="rId113"/>
    <p:sldId id="373" r:id="rId114"/>
    <p:sldId id="374" r:id="rId115"/>
    <p:sldId id="375" r:id="rId116"/>
    <p:sldId id="376" r:id="rId117"/>
    <p:sldId id="377" r:id="rId118"/>
    <p:sldId id="378" r:id="rId119"/>
    <p:sldId id="379" r:id="rId120"/>
    <p:sldId id="380" r:id="rId121"/>
    <p:sldId id="381" r:id="rId122"/>
    <p:sldId id="382" r:id="rId123"/>
    <p:sldId id="383" r:id="rId124"/>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ris, William A. (CDC/DDID/NCHHSTP/OD) (CTR)" initials="HWA((" lastIdx="1" clrIdx="0">
    <p:extLst>
      <p:ext uri="{19B8F6BF-5375-455C-9EA6-DF929625EA0E}">
        <p15:presenceInfo xmlns:p15="http://schemas.microsoft.com/office/powerpoint/2012/main" userId="S::wah3@cdc.gov::bc87baa4-bd6c-47e4-a531-af29c6fa1a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7A01B"/>
    <a:srgbClr val="9B4E9E"/>
    <a:srgbClr val="007889"/>
    <a:srgbClr val="BF311B"/>
    <a:srgbClr val="A3A3A3"/>
    <a:srgbClr val="18472F"/>
    <a:srgbClr val="339966"/>
    <a:srgbClr val="1D4D63"/>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51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viewProps" Target="view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theme" Target="theme/theme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charts/_rels/chart1.xml.rels><?xml version="1.0" encoding="UTF-8" standalone="yes"?>
<Relationships xmlns="http://schemas.openxmlformats.org/package/2006/relationships"><Relationship Id="rId1" Type="http://schemas.openxmlformats.org/officeDocument/2006/relationships/package" Target="../embeddings/package3.bin"/></Relationships>
</file>

<file path=ppt/charts/_rels/chart10.xml.rels><?xml version="1.0" encoding="UTF-8" standalone="yes"?>
<Relationships xmlns="http://schemas.openxmlformats.org/package/2006/relationships"><Relationship Id="rId1" Type="http://schemas.openxmlformats.org/officeDocument/2006/relationships/package" Target="../embeddings/packagec.bin"/></Relationships>
</file>

<file path=ppt/charts/_rels/chart100.xml.rels><?xml version="1.0" encoding="UTF-8" standalone="yes"?>
<Relationships xmlns="http://schemas.openxmlformats.org/package/2006/relationships"><Relationship Id="rId1" Type="http://schemas.openxmlformats.org/officeDocument/2006/relationships/package" Target="../embeddings/package66.bin"/></Relationships>
</file>

<file path=ppt/charts/_rels/chart101.xml.rels><?xml version="1.0" encoding="UTF-8" standalone="yes"?>
<Relationships xmlns="http://schemas.openxmlformats.org/package/2006/relationships"><Relationship Id="rId1" Type="http://schemas.openxmlformats.org/officeDocument/2006/relationships/package" Target="../embeddings/package67.bin"/></Relationships>
</file>

<file path=ppt/charts/_rels/chart102.xml.rels><?xml version="1.0" encoding="UTF-8" standalone="yes"?>
<Relationships xmlns="http://schemas.openxmlformats.org/package/2006/relationships"><Relationship Id="rId1" Type="http://schemas.openxmlformats.org/officeDocument/2006/relationships/package" Target="../embeddings/package68.bin"/></Relationships>
</file>

<file path=ppt/charts/_rels/chart103.xml.rels><?xml version="1.0" encoding="UTF-8" standalone="yes"?>
<Relationships xmlns="http://schemas.openxmlformats.org/package/2006/relationships"><Relationship Id="rId1" Type="http://schemas.openxmlformats.org/officeDocument/2006/relationships/package" Target="../embeddings/package69.bin"/></Relationships>
</file>

<file path=ppt/charts/_rels/chart104.xml.rels><?xml version="1.0" encoding="UTF-8" standalone="yes"?>
<Relationships xmlns="http://schemas.openxmlformats.org/package/2006/relationships"><Relationship Id="rId1" Type="http://schemas.openxmlformats.org/officeDocument/2006/relationships/package" Target="../embeddings/package6a.bin"/></Relationships>
</file>

<file path=ppt/charts/_rels/chart105.xml.rels><?xml version="1.0" encoding="UTF-8" standalone="yes"?>
<Relationships xmlns="http://schemas.openxmlformats.org/package/2006/relationships"><Relationship Id="rId1" Type="http://schemas.openxmlformats.org/officeDocument/2006/relationships/package" Target="../embeddings/package6b.bin"/></Relationships>
</file>

<file path=ppt/charts/_rels/chart106.xml.rels><?xml version="1.0" encoding="UTF-8" standalone="yes"?>
<Relationships xmlns="http://schemas.openxmlformats.org/package/2006/relationships"><Relationship Id="rId1" Type="http://schemas.openxmlformats.org/officeDocument/2006/relationships/package" Target="../embeddings/package6c.bin"/></Relationships>
</file>

<file path=ppt/charts/_rels/chart107.xml.rels><?xml version="1.0" encoding="UTF-8" standalone="yes"?>
<Relationships xmlns="http://schemas.openxmlformats.org/package/2006/relationships"><Relationship Id="rId1" Type="http://schemas.openxmlformats.org/officeDocument/2006/relationships/package" Target="../embeddings/package6d.bin"/></Relationships>
</file>

<file path=ppt/charts/_rels/chart108.xml.rels><?xml version="1.0" encoding="UTF-8" standalone="yes"?>
<Relationships xmlns="http://schemas.openxmlformats.org/package/2006/relationships"><Relationship Id="rId1" Type="http://schemas.openxmlformats.org/officeDocument/2006/relationships/package" Target="../embeddings/package6e.bin"/></Relationships>
</file>

<file path=ppt/charts/_rels/chart109.xml.rels><?xml version="1.0" encoding="UTF-8" standalone="yes"?>
<Relationships xmlns="http://schemas.openxmlformats.org/package/2006/relationships"><Relationship Id="rId1" Type="http://schemas.openxmlformats.org/officeDocument/2006/relationships/package" Target="../embeddings/package6f.bin"/></Relationships>
</file>

<file path=ppt/charts/_rels/chart11.xml.rels><?xml version="1.0" encoding="UTF-8" standalone="yes"?>
<Relationships xmlns="http://schemas.openxmlformats.org/package/2006/relationships"><Relationship Id="rId1" Type="http://schemas.openxmlformats.org/officeDocument/2006/relationships/package" Target="../embeddings/packaged.bin"/></Relationships>
</file>

<file path=ppt/charts/_rels/chart110.xml.rels><?xml version="1.0" encoding="UTF-8" standalone="yes"?>
<Relationships xmlns="http://schemas.openxmlformats.org/package/2006/relationships"><Relationship Id="rId1" Type="http://schemas.openxmlformats.org/officeDocument/2006/relationships/package" Target="../embeddings/package70.bin"/></Relationships>
</file>

<file path=ppt/charts/_rels/chart111.xml.rels><?xml version="1.0" encoding="UTF-8" standalone="yes"?>
<Relationships xmlns="http://schemas.openxmlformats.org/package/2006/relationships"><Relationship Id="rId1" Type="http://schemas.openxmlformats.org/officeDocument/2006/relationships/package" Target="../embeddings/package71.bin"/></Relationships>
</file>

<file path=ppt/charts/_rels/chart112.xml.rels><?xml version="1.0" encoding="UTF-8" standalone="yes"?>
<Relationships xmlns="http://schemas.openxmlformats.org/package/2006/relationships"><Relationship Id="rId1" Type="http://schemas.openxmlformats.org/officeDocument/2006/relationships/package" Target="../embeddings/package72.bin"/></Relationships>
</file>

<file path=ppt/charts/_rels/chart113.xml.rels><?xml version="1.0" encoding="UTF-8" standalone="yes"?>
<Relationships xmlns="http://schemas.openxmlformats.org/package/2006/relationships"><Relationship Id="rId1" Type="http://schemas.openxmlformats.org/officeDocument/2006/relationships/package" Target="../embeddings/package73.bin"/></Relationships>
</file>

<file path=ppt/charts/_rels/chart114.xml.rels><?xml version="1.0" encoding="UTF-8" standalone="yes"?>
<Relationships xmlns="http://schemas.openxmlformats.org/package/2006/relationships"><Relationship Id="rId1" Type="http://schemas.openxmlformats.org/officeDocument/2006/relationships/package" Target="../embeddings/package74.bin"/></Relationships>
</file>

<file path=ppt/charts/_rels/chart115.xml.rels><?xml version="1.0" encoding="UTF-8" standalone="yes"?>
<Relationships xmlns="http://schemas.openxmlformats.org/package/2006/relationships"><Relationship Id="rId1" Type="http://schemas.openxmlformats.org/officeDocument/2006/relationships/package" Target="../embeddings/package75.bin"/></Relationships>
</file>

<file path=ppt/charts/_rels/chart116.xml.rels><?xml version="1.0" encoding="UTF-8" standalone="yes"?>
<Relationships xmlns="http://schemas.openxmlformats.org/package/2006/relationships"><Relationship Id="rId1" Type="http://schemas.openxmlformats.org/officeDocument/2006/relationships/package" Target="../embeddings/package76.bin"/></Relationships>
</file>

<file path=ppt/charts/_rels/chart117.xml.rels><?xml version="1.0" encoding="UTF-8" standalone="yes"?>
<Relationships xmlns="http://schemas.openxmlformats.org/package/2006/relationships"><Relationship Id="rId1" Type="http://schemas.openxmlformats.org/officeDocument/2006/relationships/package" Target="../embeddings/package77.bin"/></Relationships>
</file>

<file path=ppt/charts/_rels/chart118.xml.rels><?xml version="1.0" encoding="UTF-8" standalone="yes"?>
<Relationships xmlns="http://schemas.openxmlformats.org/package/2006/relationships"><Relationship Id="rId1" Type="http://schemas.openxmlformats.org/officeDocument/2006/relationships/package" Target="../embeddings/package78.bin"/></Relationships>
</file>

<file path=ppt/charts/_rels/chart119.xml.rels><?xml version="1.0" encoding="UTF-8" standalone="yes"?>
<Relationships xmlns="http://schemas.openxmlformats.org/package/2006/relationships"><Relationship Id="rId1" Type="http://schemas.openxmlformats.org/officeDocument/2006/relationships/package" Target="../embeddings/package79.bin"/></Relationships>
</file>

<file path=ppt/charts/_rels/chart12.xml.rels><?xml version="1.0" encoding="UTF-8" standalone="yes"?>
<Relationships xmlns="http://schemas.openxmlformats.org/package/2006/relationships"><Relationship Id="rId1" Type="http://schemas.openxmlformats.org/officeDocument/2006/relationships/package" Target="../embeddings/packagee.bin"/></Relationships>
</file>

<file path=ppt/charts/_rels/chart120.xml.rels><?xml version="1.0" encoding="UTF-8" standalone="yes"?>
<Relationships xmlns="http://schemas.openxmlformats.org/package/2006/relationships"><Relationship Id="rId1" Type="http://schemas.openxmlformats.org/officeDocument/2006/relationships/package" Target="../embeddings/package7a.bin"/></Relationships>
</file>

<file path=ppt/charts/_rels/chart13.xml.rels><?xml version="1.0" encoding="UTF-8" standalone="yes"?>
<Relationships xmlns="http://schemas.openxmlformats.org/package/2006/relationships"><Relationship Id="rId1" Type="http://schemas.openxmlformats.org/officeDocument/2006/relationships/package" Target="../embeddings/packagef.bin"/></Relationships>
</file>

<file path=ppt/charts/_rels/chart14.xml.rels><?xml version="1.0" encoding="UTF-8" standalone="yes"?>
<Relationships xmlns="http://schemas.openxmlformats.org/package/2006/relationships"><Relationship Id="rId1" Type="http://schemas.openxmlformats.org/officeDocument/2006/relationships/package" Target="../embeddings/package10.bin"/></Relationships>
</file>

<file path=ppt/charts/_rels/chart15.xml.rels><?xml version="1.0" encoding="UTF-8" standalone="yes"?>
<Relationships xmlns="http://schemas.openxmlformats.org/package/2006/relationships"><Relationship Id="rId1" Type="http://schemas.openxmlformats.org/officeDocument/2006/relationships/package" Target="../embeddings/package11.bin"/></Relationships>
</file>

<file path=ppt/charts/_rels/chart16.xml.rels><?xml version="1.0" encoding="UTF-8" standalone="yes"?>
<Relationships xmlns="http://schemas.openxmlformats.org/package/2006/relationships"><Relationship Id="rId1" Type="http://schemas.openxmlformats.org/officeDocument/2006/relationships/package" Target="../embeddings/package12.bin"/></Relationships>
</file>

<file path=ppt/charts/_rels/chart17.xml.rels><?xml version="1.0" encoding="UTF-8" standalone="yes"?>
<Relationships xmlns="http://schemas.openxmlformats.org/package/2006/relationships"><Relationship Id="rId1" Type="http://schemas.openxmlformats.org/officeDocument/2006/relationships/package" Target="../embeddings/package13.bin"/></Relationships>
</file>

<file path=ppt/charts/_rels/chart18.xml.rels><?xml version="1.0" encoding="UTF-8" standalone="yes"?>
<Relationships xmlns="http://schemas.openxmlformats.org/package/2006/relationships"><Relationship Id="rId1" Type="http://schemas.openxmlformats.org/officeDocument/2006/relationships/package" Target="../embeddings/package14.bin"/></Relationships>
</file>

<file path=ppt/charts/_rels/chart19.xml.rels><?xml version="1.0" encoding="UTF-8" standalone="yes"?>
<Relationships xmlns="http://schemas.openxmlformats.org/package/2006/relationships"><Relationship Id="rId1" Type="http://schemas.openxmlformats.org/officeDocument/2006/relationships/package" Target="../embeddings/package15.bin"/></Relationships>
</file>

<file path=ppt/charts/_rels/chart2.xml.rels><?xml version="1.0" encoding="UTF-8" standalone="yes"?>
<Relationships xmlns="http://schemas.openxmlformats.org/package/2006/relationships"><Relationship Id="rId1" Type="http://schemas.openxmlformats.org/officeDocument/2006/relationships/package" Target="../embeddings/package4.bin"/></Relationships>
</file>

<file path=ppt/charts/_rels/chart20.xml.rels><?xml version="1.0" encoding="UTF-8" standalone="yes"?>
<Relationships xmlns="http://schemas.openxmlformats.org/package/2006/relationships"><Relationship Id="rId1" Type="http://schemas.openxmlformats.org/officeDocument/2006/relationships/package" Target="../embeddings/package16.bin"/></Relationships>
</file>

<file path=ppt/charts/_rels/chart21.xml.rels><?xml version="1.0" encoding="UTF-8" standalone="yes"?>
<Relationships xmlns="http://schemas.openxmlformats.org/package/2006/relationships"><Relationship Id="rId1" Type="http://schemas.openxmlformats.org/officeDocument/2006/relationships/package" Target="../embeddings/package17.bin"/></Relationships>
</file>

<file path=ppt/charts/_rels/chart22.xml.rels><?xml version="1.0" encoding="UTF-8" standalone="yes"?>
<Relationships xmlns="http://schemas.openxmlformats.org/package/2006/relationships"><Relationship Id="rId1" Type="http://schemas.openxmlformats.org/officeDocument/2006/relationships/package" Target="../embeddings/package18.bin"/></Relationships>
</file>

<file path=ppt/charts/_rels/chart23.xml.rels><?xml version="1.0" encoding="UTF-8" standalone="yes"?>
<Relationships xmlns="http://schemas.openxmlformats.org/package/2006/relationships"><Relationship Id="rId1" Type="http://schemas.openxmlformats.org/officeDocument/2006/relationships/package" Target="../embeddings/package19.bin"/></Relationships>
</file>

<file path=ppt/charts/_rels/chart24.xml.rels><?xml version="1.0" encoding="UTF-8" standalone="yes"?>
<Relationships xmlns="http://schemas.openxmlformats.org/package/2006/relationships"><Relationship Id="rId1" Type="http://schemas.openxmlformats.org/officeDocument/2006/relationships/package" Target="../embeddings/package1a.bin"/></Relationships>
</file>

<file path=ppt/charts/_rels/chart25.xml.rels><?xml version="1.0" encoding="UTF-8" standalone="yes"?>
<Relationships xmlns="http://schemas.openxmlformats.org/package/2006/relationships"><Relationship Id="rId1" Type="http://schemas.openxmlformats.org/officeDocument/2006/relationships/package" Target="../embeddings/package1b.bin"/></Relationships>
</file>

<file path=ppt/charts/_rels/chart26.xml.rels><?xml version="1.0" encoding="UTF-8" standalone="yes"?>
<Relationships xmlns="http://schemas.openxmlformats.org/package/2006/relationships"><Relationship Id="rId1" Type="http://schemas.openxmlformats.org/officeDocument/2006/relationships/package" Target="../embeddings/package1c.bin"/></Relationships>
</file>

<file path=ppt/charts/_rels/chart27.xml.rels><?xml version="1.0" encoding="UTF-8" standalone="yes"?>
<Relationships xmlns="http://schemas.openxmlformats.org/package/2006/relationships"><Relationship Id="rId1" Type="http://schemas.openxmlformats.org/officeDocument/2006/relationships/package" Target="../embeddings/package1d.bin"/></Relationships>
</file>

<file path=ppt/charts/_rels/chart28.xml.rels><?xml version="1.0" encoding="UTF-8" standalone="yes"?>
<Relationships xmlns="http://schemas.openxmlformats.org/package/2006/relationships"><Relationship Id="rId1" Type="http://schemas.openxmlformats.org/officeDocument/2006/relationships/package" Target="../embeddings/package1e.bin"/></Relationships>
</file>

<file path=ppt/charts/_rels/chart29.xml.rels><?xml version="1.0" encoding="UTF-8" standalone="yes"?>
<Relationships xmlns="http://schemas.openxmlformats.org/package/2006/relationships"><Relationship Id="rId1" Type="http://schemas.openxmlformats.org/officeDocument/2006/relationships/package" Target="../embeddings/package1f.bin"/></Relationships>
</file>

<file path=ppt/charts/_rels/chart3.xml.rels><?xml version="1.0" encoding="UTF-8" standalone="yes"?>
<Relationships xmlns="http://schemas.openxmlformats.org/package/2006/relationships"><Relationship Id="rId1" Type="http://schemas.openxmlformats.org/officeDocument/2006/relationships/package" Target="../embeddings/package5.bin"/></Relationships>
</file>

<file path=ppt/charts/_rels/chart30.xml.rels><?xml version="1.0" encoding="UTF-8" standalone="yes"?>
<Relationships xmlns="http://schemas.openxmlformats.org/package/2006/relationships"><Relationship Id="rId1" Type="http://schemas.openxmlformats.org/officeDocument/2006/relationships/package" Target="../embeddings/package20.bin"/></Relationships>
</file>

<file path=ppt/charts/_rels/chart31.xml.rels><?xml version="1.0" encoding="UTF-8" standalone="yes"?>
<Relationships xmlns="http://schemas.openxmlformats.org/package/2006/relationships"><Relationship Id="rId1" Type="http://schemas.openxmlformats.org/officeDocument/2006/relationships/package" Target="../embeddings/package21.bin"/></Relationships>
</file>

<file path=ppt/charts/_rels/chart32.xml.rels><?xml version="1.0" encoding="UTF-8" standalone="yes"?>
<Relationships xmlns="http://schemas.openxmlformats.org/package/2006/relationships"><Relationship Id="rId1" Type="http://schemas.openxmlformats.org/officeDocument/2006/relationships/package" Target="../embeddings/package22.bin"/></Relationships>
</file>

<file path=ppt/charts/_rels/chart33.xml.rels><?xml version="1.0" encoding="UTF-8" standalone="yes"?>
<Relationships xmlns="http://schemas.openxmlformats.org/package/2006/relationships"><Relationship Id="rId1" Type="http://schemas.openxmlformats.org/officeDocument/2006/relationships/package" Target="../embeddings/package23.bin"/></Relationships>
</file>

<file path=ppt/charts/_rels/chart34.xml.rels><?xml version="1.0" encoding="UTF-8" standalone="yes"?>
<Relationships xmlns="http://schemas.openxmlformats.org/package/2006/relationships"><Relationship Id="rId1" Type="http://schemas.openxmlformats.org/officeDocument/2006/relationships/package" Target="../embeddings/package24.bin"/></Relationships>
</file>

<file path=ppt/charts/_rels/chart35.xml.rels><?xml version="1.0" encoding="UTF-8" standalone="yes"?>
<Relationships xmlns="http://schemas.openxmlformats.org/package/2006/relationships"><Relationship Id="rId1" Type="http://schemas.openxmlformats.org/officeDocument/2006/relationships/package" Target="../embeddings/package25.bin"/></Relationships>
</file>

<file path=ppt/charts/_rels/chart36.xml.rels><?xml version="1.0" encoding="UTF-8" standalone="yes"?>
<Relationships xmlns="http://schemas.openxmlformats.org/package/2006/relationships"><Relationship Id="rId1" Type="http://schemas.openxmlformats.org/officeDocument/2006/relationships/package" Target="../embeddings/package26.bin"/></Relationships>
</file>

<file path=ppt/charts/_rels/chart37.xml.rels><?xml version="1.0" encoding="UTF-8" standalone="yes"?>
<Relationships xmlns="http://schemas.openxmlformats.org/package/2006/relationships"><Relationship Id="rId1" Type="http://schemas.openxmlformats.org/officeDocument/2006/relationships/package" Target="../embeddings/package27.bin"/></Relationships>
</file>

<file path=ppt/charts/_rels/chart38.xml.rels><?xml version="1.0" encoding="UTF-8" standalone="yes"?>
<Relationships xmlns="http://schemas.openxmlformats.org/package/2006/relationships"><Relationship Id="rId1" Type="http://schemas.openxmlformats.org/officeDocument/2006/relationships/package" Target="../embeddings/package28.bin"/></Relationships>
</file>

<file path=ppt/charts/_rels/chart39.xml.rels><?xml version="1.0" encoding="UTF-8" standalone="yes"?>
<Relationships xmlns="http://schemas.openxmlformats.org/package/2006/relationships"><Relationship Id="rId1" Type="http://schemas.openxmlformats.org/officeDocument/2006/relationships/package" Target="../embeddings/package29.bin"/></Relationships>
</file>

<file path=ppt/charts/_rels/chart4.xml.rels><?xml version="1.0" encoding="UTF-8" standalone="yes"?>
<Relationships xmlns="http://schemas.openxmlformats.org/package/2006/relationships"><Relationship Id="rId1" Type="http://schemas.openxmlformats.org/officeDocument/2006/relationships/package" Target="../embeddings/package6.bin"/></Relationships>
</file>

<file path=ppt/charts/_rels/chart40.xml.rels><?xml version="1.0" encoding="UTF-8" standalone="yes"?>
<Relationships xmlns="http://schemas.openxmlformats.org/package/2006/relationships"><Relationship Id="rId1" Type="http://schemas.openxmlformats.org/officeDocument/2006/relationships/package" Target="../embeddings/package2a.bin"/></Relationships>
</file>

<file path=ppt/charts/_rels/chart41.xml.rels><?xml version="1.0" encoding="UTF-8" standalone="yes"?>
<Relationships xmlns="http://schemas.openxmlformats.org/package/2006/relationships"><Relationship Id="rId1" Type="http://schemas.openxmlformats.org/officeDocument/2006/relationships/package" Target="../embeddings/package2b.bin"/></Relationships>
</file>

<file path=ppt/charts/_rels/chart42.xml.rels><?xml version="1.0" encoding="UTF-8" standalone="yes"?>
<Relationships xmlns="http://schemas.openxmlformats.org/package/2006/relationships"><Relationship Id="rId1" Type="http://schemas.openxmlformats.org/officeDocument/2006/relationships/package" Target="../embeddings/package2c.bin"/></Relationships>
</file>

<file path=ppt/charts/_rels/chart43.xml.rels><?xml version="1.0" encoding="UTF-8" standalone="yes"?>
<Relationships xmlns="http://schemas.openxmlformats.org/package/2006/relationships"><Relationship Id="rId1" Type="http://schemas.openxmlformats.org/officeDocument/2006/relationships/package" Target="../embeddings/package2d.bin"/></Relationships>
</file>

<file path=ppt/charts/_rels/chart44.xml.rels><?xml version="1.0" encoding="UTF-8" standalone="yes"?>
<Relationships xmlns="http://schemas.openxmlformats.org/package/2006/relationships"><Relationship Id="rId1" Type="http://schemas.openxmlformats.org/officeDocument/2006/relationships/package" Target="../embeddings/package2e.bin"/></Relationships>
</file>

<file path=ppt/charts/_rels/chart45.xml.rels><?xml version="1.0" encoding="UTF-8" standalone="yes"?>
<Relationships xmlns="http://schemas.openxmlformats.org/package/2006/relationships"><Relationship Id="rId1" Type="http://schemas.openxmlformats.org/officeDocument/2006/relationships/package" Target="../embeddings/package2f.bin"/></Relationships>
</file>

<file path=ppt/charts/_rels/chart46.xml.rels><?xml version="1.0" encoding="UTF-8" standalone="yes"?>
<Relationships xmlns="http://schemas.openxmlformats.org/package/2006/relationships"><Relationship Id="rId1" Type="http://schemas.openxmlformats.org/officeDocument/2006/relationships/package" Target="../embeddings/package30.bin"/></Relationships>
</file>

<file path=ppt/charts/_rels/chart47.xml.rels><?xml version="1.0" encoding="UTF-8" standalone="yes"?>
<Relationships xmlns="http://schemas.openxmlformats.org/package/2006/relationships"><Relationship Id="rId1" Type="http://schemas.openxmlformats.org/officeDocument/2006/relationships/package" Target="../embeddings/package31.bin"/></Relationships>
</file>

<file path=ppt/charts/_rels/chart48.xml.rels><?xml version="1.0" encoding="UTF-8" standalone="yes"?>
<Relationships xmlns="http://schemas.openxmlformats.org/package/2006/relationships"><Relationship Id="rId1" Type="http://schemas.openxmlformats.org/officeDocument/2006/relationships/package" Target="../embeddings/package32.bin"/></Relationships>
</file>

<file path=ppt/charts/_rels/chart49.xml.rels><?xml version="1.0" encoding="UTF-8" standalone="yes"?>
<Relationships xmlns="http://schemas.openxmlformats.org/package/2006/relationships"><Relationship Id="rId1" Type="http://schemas.openxmlformats.org/officeDocument/2006/relationships/package" Target="../embeddings/package33.bin"/></Relationships>
</file>

<file path=ppt/charts/_rels/chart5.xml.rels><?xml version="1.0" encoding="UTF-8" standalone="yes"?>
<Relationships xmlns="http://schemas.openxmlformats.org/package/2006/relationships"><Relationship Id="rId1" Type="http://schemas.openxmlformats.org/officeDocument/2006/relationships/package" Target="../embeddings/package7.bin"/></Relationships>
</file>

<file path=ppt/charts/_rels/chart50.xml.rels><?xml version="1.0" encoding="UTF-8" standalone="yes"?>
<Relationships xmlns="http://schemas.openxmlformats.org/package/2006/relationships"><Relationship Id="rId1" Type="http://schemas.openxmlformats.org/officeDocument/2006/relationships/package" Target="../embeddings/package34.bin"/></Relationships>
</file>

<file path=ppt/charts/_rels/chart51.xml.rels><?xml version="1.0" encoding="UTF-8" standalone="yes"?>
<Relationships xmlns="http://schemas.openxmlformats.org/package/2006/relationships"><Relationship Id="rId1" Type="http://schemas.openxmlformats.org/officeDocument/2006/relationships/package" Target="../embeddings/package35.bin"/></Relationships>
</file>

<file path=ppt/charts/_rels/chart52.xml.rels><?xml version="1.0" encoding="UTF-8" standalone="yes"?>
<Relationships xmlns="http://schemas.openxmlformats.org/package/2006/relationships"><Relationship Id="rId1" Type="http://schemas.openxmlformats.org/officeDocument/2006/relationships/package" Target="../embeddings/package36.bin"/></Relationships>
</file>

<file path=ppt/charts/_rels/chart53.xml.rels><?xml version="1.0" encoding="UTF-8" standalone="yes"?>
<Relationships xmlns="http://schemas.openxmlformats.org/package/2006/relationships"><Relationship Id="rId1" Type="http://schemas.openxmlformats.org/officeDocument/2006/relationships/package" Target="../embeddings/package37.bin"/></Relationships>
</file>

<file path=ppt/charts/_rels/chart54.xml.rels><?xml version="1.0" encoding="UTF-8" standalone="yes"?>
<Relationships xmlns="http://schemas.openxmlformats.org/package/2006/relationships"><Relationship Id="rId1" Type="http://schemas.openxmlformats.org/officeDocument/2006/relationships/package" Target="../embeddings/package38.bin"/></Relationships>
</file>

<file path=ppt/charts/_rels/chart55.xml.rels><?xml version="1.0" encoding="UTF-8" standalone="yes"?>
<Relationships xmlns="http://schemas.openxmlformats.org/package/2006/relationships"><Relationship Id="rId1" Type="http://schemas.openxmlformats.org/officeDocument/2006/relationships/package" Target="../embeddings/package39.bin"/></Relationships>
</file>

<file path=ppt/charts/_rels/chart56.xml.rels><?xml version="1.0" encoding="UTF-8" standalone="yes"?>
<Relationships xmlns="http://schemas.openxmlformats.org/package/2006/relationships"><Relationship Id="rId1" Type="http://schemas.openxmlformats.org/officeDocument/2006/relationships/package" Target="../embeddings/package3a.bin"/></Relationships>
</file>

<file path=ppt/charts/_rels/chart57.xml.rels><?xml version="1.0" encoding="UTF-8" standalone="yes"?>
<Relationships xmlns="http://schemas.openxmlformats.org/package/2006/relationships"><Relationship Id="rId1" Type="http://schemas.openxmlformats.org/officeDocument/2006/relationships/package" Target="../embeddings/package3b.bin"/></Relationships>
</file>

<file path=ppt/charts/_rels/chart58.xml.rels><?xml version="1.0" encoding="UTF-8" standalone="yes"?>
<Relationships xmlns="http://schemas.openxmlformats.org/package/2006/relationships"><Relationship Id="rId1" Type="http://schemas.openxmlformats.org/officeDocument/2006/relationships/package" Target="../embeddings/package3c.bin"/></Relationships>
</file>

<file path=ppt/charts/_rels/chart59.xml.rels><?xml version="1.0" encoding="UTF-8" standalone="yes"?>
<Relationships xmlns="http://schemas.openxmlformats.org/package/2006/relationships"><Relationship Id="rId1" Type="http://schemas.openxmlformats.org/officeDocument/2006/relationships/package" Target="../embeddings/package3d.bin"/></Relationships>
</file>

<file path=ppt/charts/_rels/chart6.xml.rels><?xml version="1.0" encoding="UTF-8" standalone="yes"?>
<Relationships xmlns="http://schemas.openxmlformats.org/package/2006/relationships"><Relationship Id="rId1" Type="http://schemas.openxmlformats.org/officeDocument/2006/relationships/package" Target="../embeddings/package8.bin"/></Relationships>
</file>

<file path=ppt/charts/_rels/chart60.xml.rels><?xml version="1.0" encoding="UTF-8" standalone="yes"?>
<Relationships xmlns="http://schemas.openxmlformats.org/package/2006/relationships"><Relationship Id="rId1" Type="http://schemas.openxmlformats.org/officeDocument/2006/relationships/package" Target="../embeddings/package3e.bin"/></Relationships>
</file>

<file path=ppt/charts/_rels/chart61.xml.rels><?xml version="1.0" encoding="UTF-8" standalone="yes"?>
<Relationships xmlns="http://schemas.openxmlformats.org/package/2006/relationships"><Relationship Id="rId1" Type="http://schemas.openxmlformats.org/officeDocument/2006/relationships/package" Target="../embeddings/package3f.bin"/></Relationships>
</file>

<file path=ppt/charts/_rels/chart62.xml.rels><?xml version="1.0" encoding="UTF-8" standalone="yes"?>
<Relationships xmlns="http://schemas.openxmlformats.org/package/2006/relationships"><Relationship Id="rId1" Type="http://schemas.openxmlformats.org/officeDocument/2006/relationships/package" Target="../embeddings/package40.bin"/></Relationships>
</file>

<file path=ppt/charts/_rels/chart63.xml.rels><?xml version="1.0" encoding="UTF-8" standalone="yes"?>
<Relationships xmlns="http://schemas.openxmlformats.org/package/2006/relationships"><Relationship Id="rId1" Type="http://schemas.openxmlformats.org/officeDocument/2006/relationships/package" Target="../embeddings/package41.bin"/></Relationships>
</file>

<file path=ppt/charts/_rels/chart64.xml.rels><?xml version="1.0" encoding="UTF-8" standalone="yes"?>
<Relationships xmlns="http://schemas.openxmlformats.org/package/2006/relationships"><Relationship Id="rId1" Type="http://schemas.openxmlformats.org/officeDocument/2006/relationships/package" Target="../embeddings/package42.bin"/></Relationships>
</file>

<file path=ppt/charts/_rels/chart65.xml.rels><?xml version="1.0" encoding="UTF-8" standalone="yes"?>
<Relationships xmlns="http://schemas.openxmlformats.org/package/2006/relationships"><Relationship Id="rId1" Type="http://schemas.openxmlformats.org/officeDocument/2006/relationships/package" Target="../embeddings/package43.bin"/></Relationships>
</file>

<file path=ppt/charts/_rels/chart66.xml.rels><?xml version="1.0" encoding="UTF-8" standalone="yes"?>
<Relationships xmlns="http://schemas.openxmlformats.org/package/2006/relationships"><Relationship Id="rId1" Type="http://schemas.openxmlformats.org/officeDocument/2006/relationships/package" Target="../embeddings/package44.bin"/></Relationships>
</file>

<file path=ppt/charts/_rels/chart67.xml.rels><?xml version="1.0" encoding="UTF-8" standalone="yes"?>
<Relationships xmlns="http://schemas.openxmlformats.org/package/2006/relationships"><Relationship Id="rId1" Type="http://schemas.openxmlformats.org/officeDocument/2006/relationships/package" Target="../embeddings/package45.bin"/></Relationships>
</file>

<file path=ppt/charts/_rels/chart68.xml.rels><?xml version="1.0" encoding="UTF-8" standalone="yes"?>
<Relationships xmlns="http://schemas.openxmlformats.org/package/2006/relationships"><Relationship Id="rId1" Type="http://schemas.openxmlformats.org/officeDocument/2006/relationships/package" Target="../embeddings/package46.bin"/></Relationships>
</file>

<file path=ppt/charts/_rels/chart69.xml.rels><?xml version="1.0" encoding="UTF-8" standalone="yes"?>
<Relationships xmlns="http://schemas.openxmlformats.org/package/2006/relationships"><Relationship Id="rId1" Type="http://schemas.openxmlformats.org/officeDocument/2006/relationships/package" Target="../embeddings/package47.bin"/></Relationships>
</file>

<file path=ppt/charts/_rels/chart7.xml.rels><?xml version="1.0" encoding="UTF-8" standalone="yes"?>
<Relationships xmlns="http://schemas.openxmlformats.org/package/2006/relationships"><Relationship Id="rId1" Type="http://schemas.openxmlformats.org/officeDocument/2006/relationships/package" Target="../embeddings/package9.bin"/></Relationships>
</file>

<file path=ppt/charts/_rels/chart70.xml.rels><?xml version="1.0" encoding="UTF-8" standalone="yes"?>
<Relationships xmlns="http://schemas.openxmlformats.org/package/2006/relationships"><Relationship Id="rId1" Type="http://schemas.openxmlformats.org/officeDocument/2006/relationships/package" Target="../embeddings/package48.bin"/></Relationships>
</file>

<file path=ppt/charts/_rels/chart71.xml.rels><?xml version="1.0" encoding="UTF-8" standalone="yes"?>
<Relationships xmlns="http://schemas.openxmlformats.org/package/2006/relationships"><Relationship Id="rId1" Type="http://schemas.openxmlformats.org/officeDocument/2006/relationships/package" Target="../embeddings/package49.bin"/></Relationships>
</file>

<file path=ppt/charts/_rels/chart72.xml.rels><?xml version="1.0" encoding="UTF-8" standalone="yes"?>
<Relationships xmlns="http://schemas.openxmlformats.org/package/2006/relationships"><Relationship Id="rId1" Type="http://schemas.openxmlformats.org/officeDocument/2006/relationships/package" Target="../embeddings/package4a.bin"/></Relationships>
</file>

<file path=ppt/charts/_rels/chart73.xml.rels><?xml version="1.0" encoding="UTF-8" standalone="yes"?>
<Relationships xmlns="http://schemas.openxmlformats.org/package/2006/relationships"><Relationship Id="rId1" Type="http://schemas.openxmlformats.org/officeDocument/2006/relationships/package" Target="../embeddings/package4b.bin"/></Relationships>
</file>

<file path=ppt/charts/_rels/chart74.xml.rels><?xml version="1.0" encoding="UTF-8" standalone="yes"?>
<Relationships xmlns="http://schemas.openxmlformats.org/package/2006/relationships"><Relationship Id="rId1" Type="http://schemas.openxmlformats.org/officeDocument/2006/relationships/package" Target="../embeddings/package4c.bin"/></Relationships>
</file>

<file path=ppt/charts/_rels/chart75.xml.rels><?xml version="1.0" encoding="UTF-8" standalone="yes"?>
<Relationships xmlns="http://schemas.openxmlformats.org/package/2006/relationships"><Relationship Id="rId1" Type="http://schemas.openxmlformats.org/officeDocument/2006/relationships/package" Target="../embeddings/package4d.bin"/></Relationships>
</file>

<file path=ppt/charts/_rels/chart76.xml.rels><?xml version="1.0" encoding="UTF-8" standalone="yes"?>
<Relationships xmlns="http://schemas.openxmlformats.org/package/2006/relationships"><Relationship Id="rId1" Type="http://schemas.openxmlformats.org/officeDocument/2006/relationships/package" Target="../embeddings/package4e.bin"/></Relationships>
</file>

<file path=ppt/charts/_rels/chart77.xml.rels><?xml version="1.0" encoding="UTF-8" standalone="yes"?>
<Relationships xmlns="http://schemas.openxmlformats.org/package/2006/relationships"><Relationship Id="rId1" Type="http://schemas.openxmlformats.org/officeDocument/2006/relationships/package" Target="../embeddings/package4f.bin"/></Relationships>
</file>

<file path=ppt/charts/_rels/chart78.xml.rels><?xml version="1.0" encoding="UTF-8" standalone="yes"?>
<Relationships xmlns="http://schemas.openxmlformats.org/package/2006/relationships"><Relationship Id="rId1" Type="http://schemas.openxmlformats.org/officeDocument/2006/relationships/package" Target="../embeddings/package50.bin"/></Relationships>
</file>

<file path=ppt/charts/_rels/chart79.xml.rels><?xml version="1.0" encoding="UTF-8" standalone="yes"?>
<Relationships xmlns="http://schemas.openxmlformats.org/package/2006/relationships"><Relationship Id="rId1" Type="http://schemas.openxmlformats.org/officeDocument/2006/relationships/package" Target="../embeddings/package51.bin"/></Relationships>
</file>

<file path=ppt/charts/_rels/chart8.xml.rels><?xml version="1.0" encoding="UTF-8" standalone="yes"?>
<Relationships xmlns="http://schemas.openxmlformats.org/package/2006/relationships"><Relationship Id="rId1" Type="http://schemas.openxmlformats.org/officeDocument/2006/relationships/package" Target="../embeddings/packagea.bin"/></Relationships>
</file>

<file path=ppt/charts/_rels/chart80.xml.rels><?xml version="1.0" encoding="UTF-8" standalone="yes"?>
<Relationships xmlns="http://schemas.openxmlformats.org/package/2006/relationships"><Relationship Id="rId1" Type="http://schemas.openxmlformats.org/officeDocument/2006/relationships/package" Target="../embeddings/package52.bin"/></Relationships>
</file>

<file path=ppt/charts/_rels/chart81.xml.rels><?xml version="1.0" encoding="UTF-8" standalone="yes"?>
<Relationships xmlns="http://schemas.openxmlformats.org/package/2006/relationships"><Relationship Id="rId1" Type="http://schemas.openxmlformats.org/officeDocument/2006/relationships/package" Target="../embeddings/package53.bin"/></Relationships>
</file>

<file path=ppt/charts/_rels/chart82.xml.rels><?xml version="1.0" encoding="UTF-8" standalone="yes"?>
<Relationships xmlns="http://schemas.openxmlformats.org/package/2006/relationships"><Relationship Id="rId1" Type="http://schemas.openxmlformats.org/officeDocument/2006/relationships/package" Target="../embeddings/package54.bin"/></Relationships>
</file>

<file path=ppt/charts/_rels/chart83.xml.rels><?xml version="1.0" encoding="UTF-8" standalone="yes"?>
<Relationships xmlns="http://schemas.openxmlformats.org/package/2006/relationships"><Relationship Id="rId1" Type="http://schemas.openxmlformats.org/officeDocument/2006/relationships/package" Target="../embeddings/package55.bin"/></Relationships>
</file>

<file path=ppt/charts/_rels/chart84.xml.rels><?xml version="1.0" encoding="UTF-8" standalone="yes"?>
<Relationships xmlns="http://schemas.openxmlformats.org/package/2006/relationships"><Relationship Id="rId1" Type="http://schemas.openxmlformats.org/officeDocument/2006/relationships/package" Target="../embeddings/package56.bin"/></Relationships>
</file>

<file path=ppt/charts/_rels/chart85.xml.rels><?xml version="1.0" encoding="UTF-8" standalone="yes"?>
<Relationships xmlns="http://schemas.openxmlformats.org/package/2006/relationships"><Relationship Id="rId1" Type="http://schemas.openxmlformats.org/officeDocument/2006/relationships/package" Target="../embeddings/package57.bin"/></Relationships>
</file>

<file path=ppt/charts/_rels/chart86.xml.rels><?xml version="1.0" encoding="UTF-8" standalone="yes"?>
<Relationships xmlns="http://schemas.openxmlformats.org/package/2006/relationships"><Relationship Id="rId1" Type="http://schemas.openxmlformats.org/officeDocument/2006/relationships/package" Target="../embeddings/package58.bin"/></Relationships>
</file>

<file path=ppt/charts/_rels/chart87.xml.rels><?xml version="1.0" encoding="UTF-8" standalone="yes"?>
<Relationships xmlns="http://schemas.openxmlformats.org/package/2006/relationships"><Relationship Id="rId1" Type="http://schemas.openxmlformats.org/officeDocument/2006/relationships/package" Target="../embeddings/package59.bin"/></Relationships>
</file>

<file path=ppt/charts/_rels/chart88.xml.rels><?xml version="1.0" encoding="UTF-8" standalone="yes"?>
<Relationships xmlns="http://schemas.openxmlformats.org/package/2006/relationships"><Relationship Id="rId1" Type="http://schemas.openxmlformats.org/officeDocument/2006/relationships/package" Target="../embeddings/package5a.bin"/></Relationships>
</file>

<file path=ppt/charts/_rels/chart89.xml.rels><?xml version="1.0" encoding="UTF-8" standalone="yes"?>
<Relationships xmlns="http://schemas.openxmlformats.org/package/2006/relationships"><Relationship Id="rId1" Type="http://schemas.openxmlformats.org/officeDocument/2006/relationships/package" Target="../embeddings/package5b.bin"/></Relationships>
</file>

<file path=ppt/charts/_rels/chart9.xml.rels><?xml version="1.0" encoding="UTF-8" standalone="yes"?>
<Relationships xmlns="http://schemas.openxmlformats.org/package/2006/relationships"><Relationship Id="rId1" Type="http://schemas.openxmlformats.org/officeDocument/2006/relationships/package" Target="../embeddings/packageb.bin"/></Relationships>
</file>

<file path=ppt/charts/_rels/chart90.xml.rels><?xml version="1.0" encoding="UTF-8" standalone="yes"?>
<Relationships xmlns="http://schemas.openxmlformats.org/package/2006/relationships"><Relationship Id="rId1" Type="http://schemas.openxmlformats.org/officeDocument/2006/relationships/package" Target="../embeddings/package5c.bin"/></Relationships>
</file>

<file path=ppt/charts/_rels/chart91.xml.rels><?xml version="1.0" encoding="UTF-8" standalone="yes"?>
<Relationships xmlns="http://schemas.openxmlformats.org/package/2006/relationships"><Relationship Id="rId1" Type="http://schemas.openxmlformats.org/officeDocument/2006/relationships/package" Target="../embeddings/package5d.bin"/></Relationships>
</file>

<file path=ppt/charts/_rels/chart92.xml.rels><?xml version="1.0" encoding="UTF-8" standalone="yes"?>
<Relationships xmlns="http://schemas.openxmlformats.org/package/2006/relationships"><Relationship Id="rId1" Type="http://schemas.openxmlformats.org/officeDocument/2006/relationships/package" Target="../embeddings/package5e.bin"/></Relationships>
</file>

<file path=ppt/charts/_rels/chart93.xml.rels><?xml version="1.0" encoding="UTF-8" standalone="yes"?>
<Relationships xmlns="http://schemas.openxmlformats.org/package/2006/relationships"><Relationship Id="rId1" Type="http://schemas.openxmlformats.org/officeDocument/2006/relationships/package" Target="../embeddings/package5f.bin"/></Relationships>
</file>

<file path=ppt/charts/_rels/chart94.xml.rels><?xml version="1.0" encoding="UTF-8" standalone="yes"?>
<Relationships xmlns="http://schemas.openxmlformats.org/package/2006/relationships"><Relationship Id="rId1" Type="http://schemas.openxmlformats.org/officeDocument/2006/relationships/package" Target="../embeddings/package60.bin"/></Relationships>
</file>

<file path=ppt/charts/_rels/chart95.xml.rels><?xml version="1.0" encoding="UTF-8" standalone="yes"?>
<Relationships xmlns="http://schemas.openxmlformats.org/package/2006/relationships"><Relationship Id="rId1" Type="http://schemas.openxmlformats.org/officeDocument/2006/relationships/package" Target="../embeddings/package61.bin"/></Relationships>
</file>

<file path=ppt/charts/_rels/chart96.xml.rels><?xml version="1.0" encoding="UTF-8" standalone="yes"?>
<Relationships xmlns="http://schemas.openxmlformats.org/package/2006/relationships"><Relationship Id="rId1" Type="http://schemas.openxmlformats.org/officeDocument/2006/relationships/package" Target="../embeddings/package62.bin"/></Relationships>
</file>

<file path=ppt/charts/_rels/chart97.xml.rels><?xml version="1.0" encoding="UTF-8" standalone="yes"?>
<Relationships xmlns="http://schemas.openxmlformats.org/package/2006/relationships"><Relationship Id="rId1" Type="http://schemas.openxmlformats.org/officeDocument/2006/relationships/package" Target="../embeddings/package63.bin"/></Relationships>
</file>

<file path=ppt/charts/_rels/chart98.xml.rels><?xml version="1.0" encoding="UTF-8" standalone="yes"?>
<Relationships xmlns="http://schemas.openxmlformats.org/package/2006/relationships"><Relationship Id="rId1" Type="http://schemas.openxmlformats.org/officeDocument/2006/relationships/package" Target="../embeddings/package64.bin"/></Relationships>
</file>

<file path=ppt/charts/_rels/chart99.xml.rels><?xml version="1.0" encoding="UTF-8" standalone="yes"?>
<Relationships xmlns="http://schemas.openxmlformats.org/package/2006/relationships"><Relationship Id="rId1" Type="http://schemas.openxmlformats.org/officeDocument/2006/relationships/package" Target="../embeddings/package65.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62.5</c:v>
                </c:pt>
                <c:pt idx="2">
                  <c:v>70.8</c:v>
                </c:pt>
                <c:pt idx="3">
                  <c:v>54.1</c:v>
                </c:pt>
                <c:pt idx="5">
                  <c:v>61.2</c:v>
                </c:pt>
                <c:pt idx="6">
                  <c:v>63</c:v>
                </c:pt>
                <c:pt idx="7">
                  <c:v>63.3</c:v>
                </c:pt>
                <c:pt idx="9">
                  <c:v>37.299999999999997</c:v>
                </c:pt>
                <c:pt idx="10">
                  <c:v>71.5</c:v>
                </c:pt>
                <c:pt idx="11">
                  <c:v>48</c:v>
                </c:pt>
                <c:pt idx="12">
                  <c:v>72.3</c:v>
                </c:pt>
                <c:pt idx="13">
                  <c:v>31.9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13.5</c:v>
                </c:pt>
                <c:pt idx="3">
                  <c:v>12.8</c:v>
                </c:pt>
                <c:pt idx="4">
                  <c:v>12.3</c:v>
                </c:pt>
                <c:pt idx="5">
                  <c:v>15.8</c:v>
                </c:pt>
                <c:pt idx="6">
                  <c:v>18.600000000000001</c:v>
                </c:pt>
                <c:pt idx="7">
                  <c:v>19.3</c:v>
                </c:pt>
                <c:pt idx="8">
                  <c:v>17.7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9.3000000000000007</c:v>
                </c:pt>
                <c:pt idx="1">
                  <c:v>7.6</c:v>
                </c:pt>
                <c:pt idx="2">
                  <c:v>9.8000000000000007</c:v>
                </c:pt>
                <c:pt idx="3">
                  <c:v>9</c:v>
                </c:pt>
                <c:pt idx="4">
                  <c:v>4.9000000000000004</c:v>
                </c:pt>
                <c:pt idx="5">
                  <c:v>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32.1</c:v>
                </c:pt>
                <c:pt idx="2">
                  <c:v>28.1</c:v>
                </c:pt>
                <c:pt idx="3">
                  <c:v>36.1</c:v>
                </c:pt>
                <c:pt idx="5">
                  <c:v>28.8</c:v>
                </c:pt>
                <c:pt idx="6">
                  <c:v>31.9</c:v>
                </c:pt>
                <c:pt idx="7">
                  <c:v>35.4</c:v>
                </c:pt>
                <c:pt idx="9">
                  <c:v>18</c:v>
                </c:pt>
                <c:pt idx="10">
                  <c:v>34.6</c:v>
                </c:pt>
                <c:pt idx="11">
                  <c:v>33.9</c:v>
                </c:pt>
                <c:pt idx="12">
                  <c:v>33.700000000000003</c:v>
                </c:pt>
                <c:pt idx="13">
                  <c:v>12.2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20.7</c:v>
                </c:pt>
                <c:pt idx="3">
                  <c:v>21.3</c:v>
                </c:pt>
                <c:pt idx="4">
                  <c:v>20.9</c:v>
                </c:pt>
                <c:pt idx="5">
                  <c:v>22.1</c:v>
                </c:pt>
                <c:pt idx="6">
                  <c:v>23</c:v>
                </c:pt>
                <c:pt idx="7">
                  <c:v>31.2</c:v>
                </c:pt>
                <c:pt idx="8">
                  <c:v>32.1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9.1</c:v>
                </c:pt>
                <c:pt idx="2">
                  <c:v>8.1</c:v>
                </c:pt>
                <c:pt idx="3">
                  <c:v>10.1</c:v>
                </c:pt>
                <c:pt idx="5">
                  <c:v>7.9</c:v>
                </c:pt>
                <c:pt idx="6">
                  <c:v>8.6</c:v>
                </c:pt>
                <c:pt idx="7">
                  <c:v>10.6</c:v>
                </c:pt>
                <c:pt idx="9">
                  <c:v>5.3</c:v>
                </c:pt>
                <c:pt idx="10">
                  <c:v>8.6999999999999993</c:v>
                </c:pt>
                <c:pt idx="11">
                  <c:v>12.4</c:v>
                </c:pt>
                <c:pt idx="12">
                  <c:v>11.8</c:v>
                </c:pt>
                <c:pt idx="13">
                  <c:v>4.9000000000000004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9.4</c:v>
                </c:pt>
                <c:pt idx="3">
                  <c:v>7.1</c:v>
                </c:pt>
                <c:pt idx="4">
                  <c:v>7.4</c:v>
                </c:pt>
                <c:pt idx="5">
                  <c:v>7.9</c:v>
                </c:pt>
                <c:pt idx="6">
                  <c:v>7.3</c:v>
                </c:pt>
                <c:pt idx="7">
                  <c:v>8.6</c:v>
                </c:pt>
                <c:pt idx="8">
                  <c:v>9.1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5</c:v>
                </c:pt>
                <c:pt idx="2">
                  <c:v>5.3</c:v>
                </c:pt>
                <c:pt idx="3">
                  <c:v>4.7</c:v>
                </c:pt>
                <c:pt idx="5">
                  <c:v>5.7</c:v>
                </c:pt>
                <c:pt idx="6">
                  <c:v>4.4000000000000004</c:v>
                </c:pt>
                <c:pt idx="7">
                  <c:v>4.7</c:v>
                </c:pt>
                <c:pt idx="9">
                  <c:v>3.7</c:v>
                </c:pt>
                <c:pt idx="10">
                  <c:v>5.0999999999999996</c:v>
                </c:pt>
                <c:pt idx="11">
                  <c:v>5.8</c:v>
                </c:pt>
                <c:pt idx="12">
                  <c:v>6.7</c:v>
                </c:pt>
                <c:pt idx="13">
                  <c:v>1.6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2.4</c:v>
                </c:pt>
                <c:pt idx="1">
                  <c:v>2.5</c:v>
                </c:pt>
                <c:pt idx="2">
                  <c:v>1.9</c:v>
                </c:pt>
                <c:pt idx="3">
                  <c:v>2.2000000000000002</c:v>
                </c:pt>
                <c:pt idx="4">
                  <c:v>2.1</c:v>
                </c:pt>
                <c:pt idx="5">
                  <c:v>5</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28.4</c:v>
                </c:pt>
                <c:pt idx="2">
                  <c:v>28.6</c:v>
                </c:pt>
                <c:pt idx="3">
                  <c:v>28.3</c:v>
                </c:pt>
                <c:pt idx="5">
                  <c:v>13.8</c:v>
                </c:pt>
                <c:pt idx="6">
                  <c:v>29.9</c:v>
                </c:pt>
                <c:pt idx="7">
                  <c:v>42</c:v>
                </c:pt>
                <c:pt idx="9">
                  <c:v>29.2</c:v>
                </c:pt>
                <c:pt idx="10">
                  <c:v>29.2</c:v>
                </c:pt>
                <c:pt idx="11">
                  <c:v>26</c:v>
                </c:pt>
                <c:pt idx="12">
                  <c:v>29.8</c:v>
                </c:pt>
                <c:pt idx="13">
                  <c:v>28.7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72.2</c:v>
                </c:pt>
                <c:pt idx="3">
                  <c:v>56.5</c:v>
                </c:pt>
                <c:pt idx="4">
                  <c:v>43.4</c:v>
                </c:pt>
                <c:pt idx="5">
                  <c:v>51.2</c:v>
                </c:pt>
                <c:pt idx="6">
                  <c:v>45.8</c:v>
                </c:pt>
                <c:pt idx="7">
                  <c:v>23.7</c:v>
                </c:pt>
                <c:pt idx="8">
                  <c:v>28.4</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66</c:v>
                </c:pt>
                <c:pt idx="2">
                  <c:v>65.7</c:v>
                </c:pt>
                <c:pt idx="3">
                  <c:v>66.5</c:v>
                </c:pt>
                <c:pt idx="5">
                  <c:v>62.1</c:v>
                </c:pt>
                <c:pt idx="6">
                  <c:v>66.8</c:v>
                </c:pt>
                <c:pt idx="7">
                  <c:v>69.3</c:v>
                </c:pt>
                <c:pt idx="9">
                  <c:v>70.7</c:v>
                </c:pt>
                <c:pt idx="10">
                  <c:v>63.8</c:v>
                </c:pt>
                <c:pt idx="11">
                  <c:v>61.8</c:v>
                </c:pt>
                <c:pt idx="12">
                  <c:v>59.8</c:v>
                </c:pt>
                <c:pt idx="13">
                  <c:v>88.9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12.1</c:v>
                </c:pt>
                <c:pt idx="2">
                  <c:v>7.9</c:v>
                </c:pt>
                <c:pt idx="3">
                  <c:v>16.3</c:v>
                </c:pt>
                <c:pt idx="5">
                  <c:v>10.9</c:v>
                </c:pt>
                <c:pt idx="6">
                  <c:v>11.9</c:v>
                </c:pt>
                <c:pt idx="7">
                  <c:v>13.3</c:v>
                </c:pt>
                <c:pt idx="9">
                  <c:v>8.3000000000000007</c:v>
                </c:pt>
                <c:pt idx="10">
                  <c:v>12.6</c:v>
                </c:pt>
                <c:pt idx="11">
                  <c:v>13.4</c:v>
                </c:pt>
                <c:pt idx="12">
                  <c:v>17</c:v>
                </c:pt>
                <c:pt idx="13">
                  <c:v>4.0999999999999996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70.5</c:v>
                </c:pt>
                <c:pt idx="1">
                  <c:v>64.400000000000006</c:v>
                </c:pt>
                <c:pt idx="2">
                  <c:v>66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67.099999999999994</c:v>
                </c:pt>
                <c:pt idx="2">
                  <c:v>67.5</c:v>
                </c:pt>
                <c:pt idx="3">
                  <c:v>66.8</c:v>
                </c:pt>
                <c:pt idx="5">
                  <c:v>68.599999999999994</c:v>
                </c:pt>
                <c:pt idx="6">
                  <c:v>66.8</c:v>
                </c:pt>
                <c:pt idx="7">
                  <c:v>66</c:v>
                </c:pt>
                <c:pt idx="9">
                  <c:v>51.8</c:v>
                </c:pt>
                <c:pt idx="10">
                  <c:v>70.8</c:v>
                </c:pt>
                <c:pt idx="11">
                  <c:v>56.8</c:v>
                </c:pt>
                <c:pt idx="12">
                  <c:v>67.900000000000006</c:v>
                </c:pt>
                <c:pt idx="13">
                  <c:v>65.7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65.2</c:v>
                </c:pt>
                <c:pt idx="1">
                  <c:v>68.5</c:v>
                </c:pt>
                <c:pt idx="2">
                  <c:v>67.8</c:v>
                </c:pt>
                <c:pt idx="3">
                  <c:v>68.099999999999994</c:v>
                </c:pt>
                <c:pt idx="4">
                  <c:v>62.4</c:v>
                </c:pt>
                <c:pt idx="5">
                  <c:v>67.099999999999994</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36.5</c:v>
                </c:pt>
                <c:pt idx="2">
                  <c:v>32.5</c:v>
                </c:pt>
                <c:pt idx="3">
                  <c:v>40.5</c:v>
                </c:pt>
                <c:pt idx="5">
                  <c:v>34.1</c:v>
                </c:pt>
                <c:pt idx="6">
                  <c:v>36.799999999999997</c:v>
                </c:pt>
                <c:pt idx="7">
                  <c:v>38.6</c:v>
                </c:pt>
                <c:pt idx="9">
                  <c:v>25.8</c:v>
                </c:pt>
                <c:pt idx="10">
                  <c:v>40.299999999999997</c:v>
                </c:pt>
                <c:pt idx="11">
                  <c:v>29.3</c:v>
                </c:pt>
                <c:pt idx="12">
                  <c:v>43.1</c:v>
                </c:pt>
                <c:pt idx="13">
                  <c:v>25.8</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3.4</c:v>
                </c:pt>
                <c:pt idx="2">
                  <c:v>3.5</c:v>
                </c:pt>
                <c:pt idx="3">
                  <c:v>3.2</c:v>
                </c:pt>
                <c:pt idx="5">
                  <c:v>2.8</c:v>
                </c:pt>
                <c:pt idx="6">
                  <c:v>2.9</c:v>
                </c:pt>
                <c:pt idx="7">
                  <c:v>4.0999999999999996</c:v>
                </c:pt>
                <c:pt idx="9">
                  <c:v>1.6</c:v>
                </c:pt>
                <c:pt idx="10">
                  <c:v>3.1</c:v>
                </c:pt>
                <c:pt idx="11">
                  <c:v>5</c:v>
                </c:pt>
                <c:pt idx="12">
                  <c:v>1.4</c:v>
                </c:pt>
                <c:pt idx="13">
                  <c:v>1.2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Sheet1!$A$2:$A$5</c:f>
              <c:numCache>
                <c:formatCode>General</c:formatCode>
                <c:ptCount val="11"/>
                <c:pt idx="0">
                  <c:v>2017</c:v>
                </c:pt>
                <c:pt idx="1">
                  <c:v>2019</c:v>
                </c:pt>
                <c:pt idx="2">
                  <c:v>2021</c:v>
                </c:pt>
                <c:pt idx="3">
                  <c:v>2023</c:v>
                </c:pt>
              </c:numCache>
            </c:numRef>
          </c:cat>
          <c:val>
            <c:numRef>
              <c:f>Sheet1!$B$2:$B$5</c:f>
              <c:numCache>
                <c:formatCode>General</c:formatCode>
                <c:ptCount val="11"/>
                <c:pt idx="0">
                  <c:v>6.7</c:v>
                </c:pt>
                <c:pt idx="1">
                  <c:v>5</c:v>
                </c:pt>
                <c:pt idx="2">
                  <c:v>3.3</c:v>
                </c:pt>
                <c:pt idx="3">
                  <c:v>3.4</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3.3</c:v>
                </c:pt>
                <c:pt idx="2">
                  <c:v>4.0999999999999996</c:v>
                </c:pt>
                <c:pt idx="3">
                  <c:v>2.4</c:v>
                </c:pt>
                <c:pt idx="5">
                  <c:v>3.2</c:v>
                </c:pt>
                <c:pt idx="6">
                  <c:v>3</c:v>
                </c:pt>
                <c:pt idx="7">
                  <c:v>3.4</c:v>
                </c:pt>
                <c:pt idx="9">
                  <c:v>2.1</c:v>
                </c:pt>
                <c:pt idx="10">
                  <c:v>3.4</c:v>
                </c:pt>
                <c:pt idx="11">
                  <c:v>3.8</c:v>
                </c:pt>
                <c:pt idx="12">
                  <c:v>10.9</c:v>
                </c:pt>
                <c:pt idx="13">
                  <c:v>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Sheet1!$A$2:$A$5</c:f>
              <c:numCache>
                <c:formatCode>General</c:formatCode>
                <c:ptCount val="11"/>
                <c:pt idx="0">
                  <c:v>2017</c:v>
                </c:pt>
                <c:pt idx="1">
                  <c:v>2019</c:v>
                </c:pt>
                <c:pt idx="2">
                  <c:v>2021</c:v>
                </c:pt>
                <c:pt idx="3">
                  <c:v>2023</c:v>
                </c:pt>
              </c:numCache>
            </c:numRef>
          </c:cat>
          <c:val>
            <c:numRef>
              <c:f>Sheet1!$B$2:$B$5</c:f>
              <c:numCache>
                <c:formatCode>General</c:formatCode>
                <c:ptCount val="11"/>
                <c:pt idx="0">
                  <c:v>5.7</c:v>
                </c:pt>
                <c:pt idx="1">
                  <c:v>4.5</c:v>
                </c:pt>
                <c:pt idx="2">
                  <c:v>3</c:v>
                </c:pt>
                <c:pt idx="3">
                  <c:v>3.3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68.8</c:v>
                </c:pt>
                <c:pt idx="2">
                  <c:v>70.3</c:v>
                </c:pt>
                <c:pt idx="3">
                  <c:v>67.2</c:v>
                </c:pt>
                <c:pt idx="5">
                  <c:v>69.400000000000006</c:v>
                </c:pt>
                <c:pt idx="6">
                  <c:v>69.2</c:v>
                </c:pt>
                <c:pt idx="7">
                  <c:v>67.8</c:v>
                </c:pt>
                <c:pt idx="9">
                  <c:v>71.099999999999994</c:v>
                </c:pt>
                <c:pt idx="10">
                  <c:v>68.8</c:v>
                </c:pt>
                <c:pt idx="11">
                  <c:v>60.6</c:v>
                </c:pt>
                <c:pt idx="12">
                  <c:v>74.400000000000006</c:v>
                </c:pt>
                <c:pt idx="13">
                  <c:v>81.8</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1.9</c:v>
                </c:pt>
                <c:pt idx="2">
                  <c:v>2.2999999999999998</c:v>
                </c:pt>
                <c:pt idx="3">
                  <c:v>1.4</c:v>
                </c:pt>
                <c:pt idx="5">
                  <c:v>2.2999999999999998</c:v>
                </c:pt>
                <c:pt idx="6">
                  <c:v>1.8</c:v>
                </c:pt>
                <c:pt idx="7">
                  <c:v>1.5</c:v>
                </c:pt>
                <c:pt idx="9">
                  <c:v>2.2999999999999998</c:v>
                </c:pt>
                <c:pt idx="10">
                  <c:v>1.9</c:v>
                </c:pt>
                <c:pt idx="11">
                  <c:v>2.4</c:v>
                </c:pt>
                <c:pt idx="12">
                  <c:v>4</c:v>
                </c:pt>
                <c:pt idx="13">
                  <c:v>0.4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13.3</c:v>
                </c:pt>
                <c:pt idx="3">
                  <c:v>10.199999999999999</c:v>
                </c:pt>
                <c:pt idx="4">
                  <c:v>12.4</c:v>
                </c:pt>
                <c:pt idx="5">
                  <c:v>12.5</c:v>
                </c:pt>
                <c:pt idx="6">
                  <c:v>14.4</c:v>
                </c:pt>
                <c:pt idx="7">
                  <c:v>12.9</c:v>
                </c:pt>
                <c:pt idx="8">
                  <c:v>12.1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1.2</c:v>
                </c:pt>
                <c:pt idx="1">
                  <c:v>1.3</c:v>
                </c:pt>
                <c:pt idx="2">
                  <c:v>1.9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3.2</c:v>
                </c:pt>
                <c:pt idx="2">
                  <c:v>3.4</c:v>
                </c:pt>
                <c:pt idx="3">
                  <c:v>3.1</c:v>
                </c:pt>
                <c:pt idx="5">
                  <c:v>3.2</c:v>
                </c:pt>
                <c:pt idx="6">
                  <c:v>3.1</c:v>
                </c:pt>
                <c:pt idx="7">
                  <c:v>3.3</c:v>
                </c:pt>
                <c:pt idx="9">
                  <c:v>3.6</c:v>
                </c:pt>
                <c:pt idx="10">
                  <c:v>3.1</c:v>
                </c:pt>
                <c:pt idx="11">
                  <c:v>4.9000000000000004</c:v>
                </c:pt>
                <c:pt idx="12">
                  <c:v>2.4</c:v>
                </c:pt>
                <c:pt idx="13">
                  <c:v>0.7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1.7</c:v>
                </c:pt>
                <c:pt idx="2">
                  <c:v>1.7</c:v>
                </c:pt>
                <c:pt idx="3">
                  <c:v>1.6</c:v>
                </c:pt>
                <c:pt idx="5">
                  <c:v>1.5</c:v>
                </c:pt>
                <c:pt idx="6">
                  <c:v>1.7</c:v>
                </c:pt>
                <c:pt idx="7">
                  <c:v>1.7</c:v>
                </c:pt>
                <c:pt idx="9">
                  <c:v>1.5</c:v>
                </c:pt>
                <c:pt idx="10">
                  <c:v>1.4</c:v>
                </c:pt>
                <c:pt idx="11">
                  <c:v>3</c:v>
                </c:pt>
                <c:pt idx="12">
                  <c:v>7.2</c:v>
                </c:pt>
                <c:pt idx="13">
                  <c:v>0.5</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7.6</c:v>
                </c:pt>
                <c:pt idx="3">
                  <c:v>5</c:v>
                </c:pt>
                <c:pt idx="4">
                  <c:v>3.8</c:v>
                </c:pt>
                <c:pt idx="5">
                  <c:v>4</c:v>
                </c:pt>
                <c:pt idx="6">
                  <c:v>2.5</c:v>
                </c:pt>
                <c:pt idx="7">
                  <c:v>1.3</c:v>
                </c:pt>
                <c:pt idx="8">
                  <c:v>1.7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0.3</c:v>
                </c:pt>
                <c:pt idx="2">
                  <c:v>0.3</c:v>
                </c:pt>
                <c:pt idx="3">
                  <c:v>0.2</c:v>
                </c:pt>
                <c:pt idx="5">
                  <c:v>0.2</c:v>
                </c:pt>
                <c:pt idx="6">
                  <c:v>0.2</c:v>
                </c:pt>
                <c:pt idx="7">
                  <c:v>0.2</c:v>
                </c:pt>
                <c:pt idx="9">
                  <c:v>0.5</c:v>
                </c:pt>
                <c:pt idx="10">
                  <c:v>0.1</c:v>
                </c:pt>
                <c:pt idx="11">
                  <c:v>0.7</c:v>
                </c:pt>
                <c:pt idx="12">
                  <c:v>1.2</c:v>
                </c:pt>
                <c:pt idx="13">
                  <c:v>0.1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0.9</c:v>
                </c:pt>
                <c:pt idx="3">
                  <c:v>0.7</c:v>
                </c:pt>
                <c:pt idx="4">
                  <c:v>0.5</c:v>
                </c:pt>
                <c:pt idx="5">
                  <c:v>0.6</c:v>
                </c:pt>
                <c:pt idx="6">
                  <c:v>0.2</c:v>
                </c:pt>
                <c:pt idx="7">
                  <c:v>0.2</c:v>
                </c:pt>
                <c:pt idx="8">
                  <c:v>0.3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0.2</c:v>
                </c:pt>
                <c:pt idx="2">
                  <c:v>0.2</c:v>
                </c:pt>
                <c:pt idx="3">
                  <c:v>0.2</c:v>
                </c:pt>
                <c:pt idx="5">
                  <c:v>0.1</c:v>
                </c:pt>
                <c:pt idx="6">
                  <c:v>0.2</c:v>
                </c:pt>
                <c:pt idx="7">
                  <c:v>0.2</c:v>
                </c:pt>
                <c:pt idx="9">
                  <c:v>0</c:v>
                </c:pt>
                <c:pt idx="10">
                  <c:v>0.1</c:v>
                </c:pt>
                <c:pt idx="11">
                  <c:v>0.5</c:v>
                </c:pt>
                <c:pt idx="12">
                  <c:v>1.2</c:v>
                </c:pt>
                <c:pt idx="13">
                  <c:v>0.1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0.6</c:v>
                </c:pt>
                <c:pt idx="3">
                  <c:v>0.6</c:v>
                </c:pt>
                <c:pt idx="4">
                  <c:v>0.4</c:v>
                </c:pt>
                <c:pt idx="5">
                  <c:v>0.5</c:v>
                </c:pt>
                <c:pt idx="6">
                  <c:v>0.2</c:v>
                </c:pt>
                <c:pt idx="7">
                  <c:v>0.2</c:v>
                </c:pt>
                <c:pt idx="8">
                  <c:v>0.2</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76.3</c:v>
                </c:pt>
                <c:pt idx="3">
                  <c:v>69.8</c:v>
                </c:pt>
                <c:pt idx="4">
                  <c:v>63.7</c:v>
                </c:pt>
                <c:pt idx="5">
                  <c:v>67.5</c:v>
                </c:pt>
                <c:pt idx="6">
                  <c:v>65.099999999999994</c:v>
                </c:pt>
                <c:pt idx="7">
                  <c:v>60.5</c:v>
                </c:pt>
                <c:pt idx="8">
                  <c:v>62.5</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0.8</c:v>
                </c:pt>
                <c:pt idx="2">
                  <c:v>0.8</c:v>
                </c:pt>
                <c:pt idx="3">
                  <c:v>0.7</c:v>
                </c:pt>
                <c:pt idx="5">
                  <c:v>0.7</c:v>
                </c:pt>
                <c:pt idx="6">
                  <c:v>0.8</c:v>
                </c:pt>
                <c:pt idx="7">
                  <c:v>0.7</c:v>
                </c:pt>
                <c:pt idx="9">
                  <c:v>0</c:v>
                </c:pt>
                <c:pt idx="10">
                  <c:v>0.7</c:v>
                </c:pt>
                <c:pt idx="11">
                  <c:v>1.1000000000000001</c:v>
                </c:pt>
                <c:pt idx="12">
                  <c:v>2.4</c:v>
                </c:pt>
                <c:pt idx="13">
                  <c:v>0.1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Sheet1!$A$2:$A$6</c:f>
              <c:numCache>
                <c:formatCode>General</c:formatCode>
                <c:ptCount val="11"/>
                <c:pt idx="0">
                  <c:v>2015</c:v>
                </c:pt>
                <c:pt idx="1">
                  <c:v>2017</c:v>
                </c:pt>
                <c:pt idx="2">
                  <c:v>2019</c:v>
                </c:pt>
                <c:pt idx="3">
                  <c:v>2021</c:v>
                </c:pt>
                <c:pt idx="4">
                  <c:v>2023</c:v>
                </c:pt>
              </c:numCache>
            </c:numRef>
          </c:cat>
          <c:val>
            <c:numRef>
              <c:f>Sheet1!$B$2:$B$6</c:f>
              <c:numCache>
                <c:formatCode>General</c:formatCode>
                <c:ptCount val="11"/>
                <c:pt idx="0">
                  <c:v>0.6</c:v>
                </c:pt>
                <c:pt idx="1">
                  <c:v>0.9</c:v>
                </c:pt>
                <c:pt idx="2">
                  <c:v>0.6</c:v>
                </c:pt>
                <c:pt idx="3">
                  <c:v>0.4</c:v>
                </c:pt>
                <c:pt idx="4">
                  <c:v>0.8</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0.6</c:v>
                </c:pt>
                <c:pt idx="2">
                  <c:v>0.7</c:v>
                </c:pt>
                <c:pt idx="3">
                  <c:v>0.5</c:v>
                </c:pt>
                <c:pt idx="5">
                  <c:v>0.5</c:v>
                </c:pt>
                <c:pt idx="6">
                  <c:v>0.6</c:v>
                </c:pt>
                <c:pt idx="7">
                  <c:v>0.5</c:v>
                </c:pt>
                <c:pt idx="9">
                  <c:v>0</c:v>
                </c:pt>
                <c:pt idx="10">
                  <c:v>0.6</c:v>
                </c:pt>
                <c:pt idx="11">
                  <c:v>0.7</c:v>
                </c:pt>
                <c:pt idx="12">
                  <c:v>1.2</c:v>
                </c:pt>
                <c:pt idx="13">
                  <c:v>0.1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Sheet1!$A$2:$A$6</c:f>
              <c:numCache>
                <c:formatCode>General</c:formatCode>
                <c:ptCount val="11"/>
                <c:pt idx="0">
                  <c:v>2015</c:v>
                </c:pt>
                <c:pt idx="1">
                  <c:v>2017</c:v>
                </c:pt>
                <c:pt idx="2">
                  <c:v>2019</c:v>
                </c:pt>
                <c:pt idx="3">
                  <c:v>2021</c:v>
                </c:pt>
                <c:pt idx="4">
                  <c:v>2023</c:v>
                </c:pt>
              </c:numCache>
            </c:numRef>
          </c:cat>
          <c:val>
            <c:numRef>
              <c:f>Sheet1!$B$2:$B$6</c:f>
              <c:numCache>
                <c:formatCode>General</c:formatCode>
                <c:ptCount val="11"/>
                <c:pt idx="0">
                  <c:v>0.5</c:v>
                </c:pt>
                <c:pt idx="1">
                  <c:v>0.7</c:v>
                </c:pt>
                <c:pt idx="2">
                  <c:v>0.4</c:v>
                </c:pt>
                <c:pt idx="3">
                  <c:v>0.3</c:v>
                </c:pt>
                <c:pt idx="4">
                  <c:v>0.6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6.2</c:v>
                </c:pt>
                <c:pt idx="2">
                  <c:v>5</c:v>
                </c:pt>
                <c:pt idx="3">
                  <c:v>7.4</c:v>
                </c:pt>
                <c:pt idx="5">
                  <c:v>4.7</c:v>
                </c:pt>
                <c:pt idx="6">
                  <c:v>6.5</c:v>
                </c:pt>
                <c:pt idx="7">
                  <c:v>7.2</c:v>
                </c:pt>
                <c:pt idx="9">
                  <c:v>3</c:v>
                </c:pt>
                <c:pt idx="10">
                  <c:v>6.2</c:v>
                </c:pt>
                <c:pt idx="11">
                  <c:v>8.6</c:v>
                </c:pt>
                <c:pt idx="12">
                  <c:v>11.8</c:v>
                </c:pt>
                <c:pt idx="13">
                  <c:v>1.4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Sheet1!$A$2:$A$6</c:f>
              <c:numCache>
                <c:formatCode>General</c:formatCode>
                <c:ptCount val="11"/>
                <c:pt idx="0">
                  <c:v>2015</c:v>
                </c:pt>
                <c:pt idx="1">
                  <c:v>2017</c:v>
                </c:pt>
                <c:pt idx="2">
                  <c:v>2019</c:v>
                </c:pt>
                <c:pt idx="3">
                  <c:v>2021</c:v>
                </c:pt>
                <c:pt idx="4">
                  <c:v>2023</c:v>
                </c:pt>
              </c:numCache>
            </c:numRef>
          </c:cat>
          <c:val>
            <c:numRef>
              <c:f>Sheet1!$B$2:$B$6</c:f>
              <c:numCache>
                <c:formatCode>General</c:formatCode>
                <c:ptCount val="11"/>
                <c:pt idx="0">
                  <c:v>5.8</c:v>
                </c:pt>
                <c:pt idx="1">
                  <c:v>5.8</c:v>
                </c:pt>
                <c:pt idx="2">
                  <c:v>5.3</c:v>
                </c:pt>
                <c:pt idx="3">
                  <c:v>4.5</c:v>
                </c:pt>
                <c:pt idx="4">
                  <c:v>6.2</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2.6</c:v>
                </c:pt>
                <c:pt idx="2">
                  <c:v>2.9</c:v>
                </c:pt>
                <c:pt idx="3">
                  <c:v>2.4</c:v>
                </c:pt>
                <c:pt idx="5">
                  <c:v>1.8</c:v>
                </c:pt>
                <c:pt idx="6">
                  <c:v>2.2999999999999998</c:v>
                </c:pt>
                <c:pt idx="7">
                  <c:v>3.6</c:v>
                </c:pt>
                <c:pt idx="9">
                  <c:v>2.1</c:v>
                </c:pt>
                <c:pt idx="10">
                  <c:v>2.6</c:v>
                </c:pt>
                <c:pt idx="11">
                  <c:v>3.4</c:v>
                </c:pt>
                <c:pt idx="12">
                  <c:v>2.2999999999999998</c:v>
                </c:pt>
                <c:pt idx="13">
                  <c:v>0.8</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7.5</c:v>
                </c:pt>
                <c:pt idx="3">
                  <c:v>6.4</c:v>
                </c:pt>
                <c:pt idx="4">
                  <c:v>5.0999999999999996</c:v>
                </c:pt>
                <c:pt idx="5">
                  <c:v>4.5</c:v>
                </c:pt>
                <c:pt idx="6">
                  <c:v>2.2999999999999998</c:v>
                </c:pt>
                <c:pt idx="7">
                  <c:v>1.2</c:v>
                </c:pt>
                <c:pt idx="8">
                  <c:v>2.6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0.4</c:v>
                </c:pt>
                <c:pt idx="2">
                  <c:v>0.6</c:v>
                </c:pt>
                <c:pt idx="3">
                  <c:v>0.3</c:v>
                </c:pt>
                <c:pt idx="5">
                  <c:v>0.2</c:v>
                </c:pt>
                <c:pt idx="6">
                  <c:v>0.2</c:v>
                </c:pt>
                <c:pt idx="7">
                  <c:v>0.7</c:v>
                </c:pt>
                <c:pt idx="9">
                  <c:v>0</c:v>
                </c:pt>
                <c:pt idx="10">
                  <c:v>0.4</c:v>
                </c:pt>
                <c:pt idx="11">
                  <c:v>0.7</c:v>
                </c:pt>
                <c:pt idx="12">
                  <c:v>0</c:v>
                </c:pt>
                <c:pt idx="13">
                  <c:v>0.2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0.7</c:v>
                </c:pt>
                <c:pt idx="3">
                  <c:v>1</c:v>
                </c:pt>
                <c:pt idx="4">
                  <c:v>0.5</c:v>
                </c:pt>
                <c:pt idx="5">
                  <c:v>0.7</c:v>
                </c:pt>
                <c:pt idx="6">
                  <c:v>0.3</c:v>
                </c:pt>
                <c:pt idx="7">
                  <c:v>0.1</c:v>
                </c:pt>
                <c:pt idx="8">
                  <c:v>0.4</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31</c:v>
                </c:pt>
                <c:pt idx="2">
                  <c:v>26.1</c:v>
                </c:pt>
                <c:pt idx="3">
                  <c:v>35.9</c:v>
                </c:pt>
                <c:pt idx="5">
                  <c:v>33.5</c:v>
                </c:pt>
                <c:pt idx="6">
                  <c:v>30.2</c:v>
                </c:pt>
                <c:pt idx="7">
                  <c:v>29.1</c:v>
                </c:pt>
                <c:pt idx="9">
                  <c:v>35.200000000000003</c:v>
                </c:pt>
                <c:pt idx="10">
                  <c:v>29.9</c:v>
                </c:pt>
                <c:pt idx="11">
                  <c:v>31.7</c:v>
                </c:pt>
                <c:pt idx="12">
                  <c:v>37.700000000000003</c:v>
                </c:pt>
                <c:pt idx="13">
                  <c:v>33.700000000000003</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0.3</c:v>
                </c:pt>
                <c:pt idx="2">
                  <c:v>0.4</c:v>
                </c:pt>
                <c:pt idx="3">
                  <c:v>0.2</c:v>
                </c:pt>
                <c:pt idx="5">
                  <c:v>0.2</c:v>
                </c:pt>
                <c:pt idx="6">
                  <c:v>0.2</c:v>
                </c:pt>
                <c:pt idx="7">
                  <c:v>0.5</c:v>
                </c:pt>
                <c:pt idx="9">
                  <c:v>0</c:v>
                </c:pt>
                <c:pt idx="10">
                  <c:v>0.3</c:v>
                </c:pt>
                <c:pt idx="11">
                  <c:v>0.5</c:v>
                </c:pt>
                <c:pt idx="12">
                  <c:v>0</c:v>
                </c:pt>
                <c:pt idx="13">
                  <c:v>0.2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0.5</c:v>
                </c:pt>
                <c:pt idx="3">
                  <c:v>0.7</c:v>
                </c:pt>
                <c:pt idx="4">
                  <c:v>0.4</c:v>
                </c:pt>
                <c:pt idx="5">
                  <c:v>0.5</c:v>
                </c:pt>
                <c:pt idx="6">
                  <c:v>0.2</c:v>
                </c:pt>
                <c:pt idx="7">
                  <c:v>0.1</c:v>
                </c:pt>
                <c:pt idx="8">
                  <c:v>0.3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3.3</c:v>
                </c:pt>
                <c:pt idx="2">
                  <c:v>3.4</c:v>
                </c:pt>
                <c:pt idx="3">
                  <c:v>3.2</c:v>
                </c:pt>
                <c:pt idx="5">
                  <c:v>2.4</c:v>
                </c:pt>
                <c:pt idx="6">
                  <c:v>3.1</c:v>
                </c:pt>
                <c:pt idx="7">
                  <c:v>4.2</c:v>
                </c:pt>
                <c:pt idx="9">
                  <c:v>2.1</c:v>
                </c:pt>
                <c:pt idx="10">
                  <c:v>3.3</c:v>
                </c:pt>
                <c:pt idx="11">
                  <c:v>4.2</c:v>
                </c:pt>
                <c:pt idx="12">
                  <c:v>6</c:v>
                </c:pt>
                <c:pt idx="13">
                  <c:v>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10.1</c:v>
                </c:pt>
                <c:pt idx="3">
                  <c:v>8.4</c:v>
                </c:pt>
                <c:pt idx="4">
                  <c:v>6.6</c:v>
                </c:pt>
                <c:pt idx="5">
                  <c:v>5.7</c:v>
                </c:pt>
                <c:pt idx="6">
                  <c:v>3.2</c:v>
                </c:pt>
                <c:pt idx="7">
                  <c:v>1.8</c:v>
                </c:pt>
                <c:pt idx="8">
                  <c:v>3.3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6.7</c:v>
                </c:pt>
                <c:pt idx="2">
                  <c:v>5.5</c:v>
                </c:pt>
                <c:pt idx="3">
                  <c:v>7.8</c:v>
                </c:pt>
                <c:pt idx="5">
                  <c:v>5.0999999999999996</c:v>
                </c:pt>
                <c:pt idx="6">
                  <c:v>7.1</c:v>
                </c:pt>
                <c:pt idx="7">
                  <c:v>7.8</c:v>
                </c:pt>
                <c:pt idx="9">
                  <c:v>3.6</c:v>
                </c:pt>
                <c:pt idx="10">
                  <c:v>6.8</c:v>
                </c:pt>
                <c:pt idx="11">
                  <c:v>9</c:v>
                </c:pt>
                <c:pt idx="12">
                  <c:v>12.1</c:v>
                </c:pt>
                <c:pt idx="13">
                  <c:v>1.5</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Sheet1!$A$2:$A$6</c:f>
              <c:numCache>
                <c:formatCode>General</c:formatCode>
                <c:ptCount val="11"/>
                <c:pt idx="0">
                  <c:v>2015</c:v>
                </c:pt>
                <c:pt idx="1">
                  <c:v>2017</c:v>
                </c:pt>
                <c:pt idx="2">
                  <c:v>2019</c:v>
                </c:pt>
                <c:pt idx="3">
                  <c:v>2021</c:v>
                </c:pt>
                <c:pt idx="4">
                  <c:v>2023</c:v>
                </c:pt>
              </c:numCache>
            </c:numRef>
          </c:cat>
          <c:val>
            <c:numRef>
              <c:f>Sheet1!$B$2:$B$6</c:f>
              <c:numCache>
                <c:formatCode>General</c:formatCode>
                <c:ptCount val="11"/>
                <c:pt idx="0">
                  <c:v>7.6</c:v>
                </c:pt>
                <c:pt idx="1">
                  <c:v>7.7</c:v>
                </c:pt>
                <c:pt idx="2">
                  <c:v>6.1</c:v>
                </c:pt>
                <c:pt idx="3">
                  <c:v>5.0999999999999996</c:v>
                </c:pt>
                <c:pt idx="4">
                  <c:v>6.7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13</c:v>
                </c:pt>
                <c:pt idx="2">
                  <c:v>12.3</c:v>
                </c:pt>
                <c:pt idx="3">
                  <c:v>13.6</c:v>
                </c:pt>
                <c:pt idx="5">
                  <c:v>13.5</c:v>
                </c:pt>
                <c:pt idx="6">
                  <c:v>13.4</c:v>
                </c:pt>
                <c:pt idx="7">
                  <c:v>11.8</c:v>
                </c:pt>
                <c:pt idx="9">
                  <c:v>9.6</c:v>
                </c:pt>
                <c:pt idx="10">
                  <c:v>13.4</c:v>
                </c:pt>
                <c:pt idx="11">
                  <c:v>13.9</c:v>
                </c:pt>
                <c:pt idx="12">
                  <c:v>12.4</c:v>
                </c:pt>
                <c:pt idx="13">
                  <c:v>7.3</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17.600000000000001</c:v>
                </c:pt>
                <c:pt idx="3">
                  <c:v>14.2</c:v>
                </c:pt>
                <c:pt idx="4">
                  <c:v>10.9</c:v>
                </c:pt>
                <c:pt idx="5">
                  <c:v>14.4</c:v>
                </c:pt>
                <c:pt idx="6">
                  <c:v>13.1</c:v>
                </c:pt>
                <c:pt idx="7">
                  <c:v>11.7</c:v>
                </c:pt>
                <c:pt idx="8">
                  <c:v>13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2.9</c:v>
                </c:pt>
                <c:pt idx="2">
                  <c:v>3.4</c:v>
                </c:pt>
                <c:pt idx="3">
                  <c:v>2.4</c:v>
                </c:pt>
                <c:pt idx="5">
                  <c:v>2.2999999999999998</c:v>
                </c:pt>
                <c:pt idx="6">
                  <c:v>2.7</c:v>
                </c:pt>
                <c:pt idx="7">
                  <c:v>3.3</c:v>
                </c:pt>
                <c:pt idx="9">
                  <c:v>2.4</c:v>
                </c:pt>
                <c:pt idx="10">
                  <c:v>3.2</c:v>
                </c:pt>
                <c:pt idx="11">
                  <c:v>2.9</c:v>
                </c:pt>
                <c:pt idx="12">
                  <c:v>4.9000000000000004</c:v>
                </c:pt>
                <c:pt idx="13">
                  <c:v>0.2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5.6</c:v>
                </c:pt>
                <c:pt idx="3">
                  <c:v>4.7</c:v>
                </c:pt>
                <c:pt idx="4">
                  <c:v>3.7</c:v>
                </c:pt>
                <c:pt idx="5">
                  <c:v>4.0999999999999996</c:v>
                </c:pt>
                <c:pt idx="6">
                  <c:v>4.0999999999999996</c:v>
                </c:pt>
                <c:pt idx="7">
                  <c:v>2.4</c:v>
                </c:pt>
                <c:pt idx="8">
                  <c:v>2.9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29.9</c:v>
                </c:pt>
                <c:pt idx="1">
                  <c:v>30.8</c:v>
                </c:pt>
                <c:pt idx="2">
                  <c:v>32.5</c:v>
                </c:pt>
                <c:pt idx="3">
                  <c:v>32</c:v>
                </c:pt>
                <c:pt idx="4">
                  <c:v>28.5</c:v>
                </c:pt>
                <c:pt idx="5">
                  <c:v>31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11.6</c:v>
                </c:pt>
                <c:pt idx="2">
                  <c:v>9.8000000000000007</c:v>
                </c:pt>
                <c:pt idx="3">
                  <c:v>13.5</c:v>
                </c:pt>
                <c:pt idx="5">
                  <c:v>10.7</c:v>
                </c:pt>
                <c:pt idx="6">
                  <c:v>11.2</c:v>
                </c:pt>
                <c:pt idx="7">
                  <c:v>13</c:v>
                </c:pt>
                <c:pt idx="9">
                  <c:v>9.5</c:v>
                </c:pt>
                <c:pt idx="10">
                  <c:v>12.4</c:v>
                </c:pt>
                <c:pt idx="11">
                  <c:v>11.5</c:v>
                </c:pt>
                <c:pt idx="12">
                  <c:v>16.2</c:v>
                </c:pt>
                <c:pt idx="13">
                  <c:v>5.0999999999999996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Sheet1!$A$2:$A$5</c:f>
              <c:numCache>
                <c:formatCode>General</c:formatCode>
                <c:ptCount val="11"/>
                <c:pt idx="0">
                  <c:v>2017</c:v>
                </c:pt>
                <c:pt idx="1">
                  <c:v>2019</c:v>
                </c:pt>
                <c:pt idx="2">
                  <c:v>2021</c:v>
                </c:pt>
                <c:pt idx="3">
                  <c:v>2023</c:v>
                </c:pt>
              </c:numCache>
            </c:numRef>
          </c:cat>
          <c:val>
            <c:numRef>
              <c:f>Sheet1!$B$2:$B$5</c:f>
              <c:numCache>
                <c:formatCode>General</c:formatCode>
                <c:ptCount val="11"/>
                <c:pt idx="0">
                  <c:v>8.1</c:v>
                </c:pt>
                <c:pt idx="1">
                  <c:v>13.4</c:v>
                </c:pt>
                <c:pt idx="2">
                  <c:v>12.1</c:v>
                </c:pt>
                <c:pt idx="3">
                  <c:v>11.6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1.6</c:v>
                </c:pt>
                <c:pt idx="2">
                  <c:v>1.6</c:v>
                </c:pt>
                <c:pt idx="3">
                  <c:v>1.6</c:v>
                </c:pt>
                <c:pt idx="5">
                  <c:v>1.3</c:v>
                </c:pt>
                <c:pt idx="6">
                  <c:v>1.6</c:v>
                </c:pt>
                <c:pt idx="7">
                  <c:v>1.8</c:v>
                </c:pt>
                <c:pt idx="9">
                  <c:v>2.1</c:v>
                </c:pt>
                <c:pt idx="10">
                  <c:v>1.3</c:v>
                </c:pt>
                <c:pt idx="11">
                  <c:v>3</c:v>
                </c:pt>
                <c:pt idx="12">
                  <c:v>4.9000000000000004</c:v>
                </c:pt>
                <c:pt idx="13">
                  <c:v>0.8</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5.2</c:v>
                </c:pt>
                <c:pt idx="3">
                  <c:v>4.8</c:v>
                </c:pt>
                <c:pt idx="4">
                  <c:v>5.2</c:v>
                </c:pt>
                <c:pt idx="5">
                  <c:v>5.9</c:v>
                </c:pt>
                <c:pt idx="6">
                  <c:v>3.7</c:v>
                </c:pt>
                <c:pt idx="7">
                  <c:v>1.8</c:v>
                </c:pt>
                <c:pt idx="8">
                  <c:v>1.6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6.1</c:v>
                </c:pt>
                <c:pt idx="2">
                  <c:v>5.2</c:v>
                </c:pt>
                <c:pt idx="3">
                  <c:v>7</c:v>
                </c:pt>
                <c:pt idx="5">
                  <c:v>5.9</c:v>
                </c:pt>
                <c:pt idx="6">
                  <c:v>5.5</c:v>
                </c:pt>
                <c:pt idx="7">
                  <c:v>6.8</c:v>
                </c:pt>
                <c:pt idx="9">
                  <c:v>6.9</c:v>
                </c:pt>
                <c:pt idx="10">
                  <c:v>5.9</c:v>
                </c:pt>
                <c:pt idx="11">
                  <c:v>7.1</c:v>
                </c:pt>
                <c:pt idx="12">
                  <c:v>8.8000000000000007</c:v>
                </c:pt>
                <c:pt idx="13">
                  <c:v>4.0999999999999996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10.5</c:v>
                </c:pt>
                <c:pt idx="1">
                  <c:v>8.6999999999999993</c:v>
                </c:pt>
                <c:pt idx="2">
                  <c:v>8.3000000000000007</c:v>
                </c:pt>
                <c:pt idx="3">
                  <c:v>8.1999999999999993</c:v>
                </c:pt>
                <c:pt idx="4">
                  <c:v>5.3</c:v>
                </c:pt>
                <c:pt idx="5">
                  <c:v>6.1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6.9</c:v>
                </c:pt>
                <c:pt idx="2">
                  <c:v>9.9</c:v>
                </c:pt>
                <c:pt idx="3">
                  <c:v>4</c:v>
                </c:pt>
                <c:pt idx="5">
                  <c:v>3.1</c:v>
                </c:pt>
                <c:pt idx="6">
                  <c:v>6</c:v>
                </c:pt>
                <c:pt idx="7">
                  <c:v>11.5</c:v>
                </c:pt>
                <c:pt idx="9">
                  <c:v>1.6</c:v>
                </c:pt>
                <c:pt idx="10">
                  <c:v>7.9</c:v>
                </c:pt>
                <c:pt idx="11">
                  <c:v>6.5</c:v>
                </c:pt>
                <c:pt idx="12">
                  <c:v>14</c:v>
                </c:pt>
                <c:pt idx="13">
                  <c:v>1.5</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29.2</c:v>
                </c:pt>
                <c:pt idx="3">
                  <c:v>18.5</c:v>
                </c:pt>
                <c:pt idx="4">
                  <c:v>11.6</c:v>
                </c:pt>
                <c:pt idx="5">
                  <c:v>13.7</c:v>
                </c:pt>
                <c:pt idx="6">
                  <c:v>12.2</c:v>
                </c:pt>
                <c:pt idx="7">
                  <c:v>7</c:v>
                </c:pt>
                <c:pt idx="8">
                  <c:v>6.9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2.6</c:v>
                </c:pt>
                <c:pt idx="2">
                  <c:v>3.9</c:v>
                </c:pt>
                <c:pt idx="3">
                  <c:v>1.3</c:v>
                </c:pt>
                <c:pt idx="5">
                  <c:v>2.1</c:v>
                </c:pt>
                <c:pt idx="6">
                  <c:v>2.5</c:v>
                </c:pt>
                <c:pt idx="7">
                  <c:v>3</c:v>
                </c:pt>
                <c:pt idx="9">
                  <c:v>0.5</c:v>
                </c:pt>
                <c:pt idx="10">
                  <c:v>2.8</c:v>
                </c:pt>
                <c:pt idx="11">
                  <c:v>2.7</c:v>
                </c:pt>
                <c:pt idx="12">
                  <c:v>5.7</c:v>
                </c:pt>
                <c:pt idx="13">
                  <c:v>0.6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10.3</c:v>
                </c:pt>
                <c:pt idx="3">
                  <c:v>9.1</c:v>
                </c:pt>
                <c:pt idx="4">
                  <c:v>5</c:v>
                </c:pt>
                <c:pt idx="5">
                  <c:v>5.0999999999999996</c:v>
                </c:pt>
                <c:pt idx="6">
                  <c:v>4.5</c:v>
                </c:pt>
                <c:pt idx="7">
                  <c:v>3.1</c:v>
                </c:pt>
                <c:pt idx="8">
                  <c:v>2.6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19.399999999999999</c:v>
                </c:pt>
                <c:pt idx="2">
                  <c:v>15</c:v>
                </c:pt>
                <c:pt idx="3">
                  <c:v>23.8</c:v>
                </c:pt>
                <c:pt idx="5">
                  <c:v>20.3</c:v>
                </c:pt>
                <c:pt idx="6">
                  <c:v>18.2</c:v>
                </c:pt>
                <c:pt idx="7">
                  <c:v>19.600000000000001</c:v>
                </c:pt>
                <c:pt idx="9">
                  <c:v>23.6</c:v>
                </c:pt>
                <c:pt idx="10">
                  <c:v>19.2</c:v>
                </c:pt>
                <c:pt idx="11">
                  <c:v>19.2</c:v>
                </c:pt>
                <c:pt idx="12">
                  <c:v>26.3</c:v>
                </c:pt>
                <c:pt idx="13">
                  <c:v>18.3</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1.8</c:v>
                </c:pt>
                <c:pt idx="2">
                  <c:v>2.9</c:v>
                </c:pt>
                <c:pt idx="3">
                  <c:v>0.8</c:v>
                </c:pt>
                <c:pt idx="5">
                  <c:v>0.7</c:v>
                </c:pt>
                <c:pt idx="6">
                  <c:v>1.5</c:v>
                </c:pt>
                <c:pt idx="7">
                  <c:v>3.2</c:v>
                </c:pt>
                <c:pt idx="9">
                  <c:v>0</c:v>
                </c:pt>
                <c:pt idx="10">
                  <c:v>2.1</c:v>
                </c:pt>
                <c:pt idx="11">
                  <c:v>1.6</c:v>
                </c:pt>
                <c:pt idx="12">
                  <c:v>4.3</c:v>
                </c:pt>
                <c:pt idx="13">
                  <c:v>0.4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12</c:v>
                </c:pt>
                <c:pt idx="3">
                  <c:v>8.1</c:v>
                </c:pt>
                <c:pt idx="4">
                  <c:v>4.7</c:v>
                </c:pt>
                <c:pt idx="5">
                  <c:v>4.9000000000000004</c:v>
                </c:pt>
                <c:pt idx="6">
                  <c:v>4</c:v>
                </c:pt>
                <c:pt idx="7">
                  <c:v>1.9</c:v>
                </c:pt>
                <c:pt idx="8">
                  <c:v>1.8</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47.4</c:v>
                </c:pt>
                <c:pt idx="2">
                  <c:v>53.2</c:v>
                </c:pt>
                <c:pt idx="3">
                  <c:v>34.299999999999997</c:v>
                </c:pt>
                <c:pt idx="5">
                  <c:v>36.700000000000003</c:v>
                </c:pt>
                <c:pt idx="6">
                  <c:v>49.1</c:v>
                </c:pt>
                <c:pt idx="7">
                  <c:v>50.1</c:v>
                </c:pt>
                <c:pt idx="10">
                  <c:v>47.7</c:v>
                </c:pt>
                <c:pt idx="11">
                  <c:v>50.6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78.099999999999994</c:v>
                </c:pt>
                <c:pt idx="3">
                  <c:v>73</c:v>
                </c:pt>
                <c:pt idx="4">
                  <c:v>68.8</c:v>
                </c:pt>
                <c:pt idx="5">
                  <c:v>67.8</c:v>
                </c:pt>
                <c:pt idx="6">
                  <c:v>63</c:v>
                </c:pt>
                <c:pt idx="7">
                  <c:v>52.6</c:v>
                </c:pt>
                <c:pt idx="8">
                  <c:v>47.4</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21.6</c:v>
                </c:pt>
                <c:pt idx="2">
                  <c:v>21.2</c:v>
                </c:pt>
                <c:pt idx="3">
                  <c:v>21.9</c:v>
                </c:pt>
                <c:pt idx="5">
                  <c:v>19.899999999999999</c:v>
                </c:pt>
                <c:pt idx="6">
                  <c:v>21.8</c:v>
                </c:pt>
                <c:pt idx="7">
                  <c:v>23</c:v>
                </c:pt>
                <c:pt idx="9">
                  <c:v>17.5</c:v>
                </c:pt>
                <c:pt idx="10">
                  <c:v>21.4</c:v>
                </c:pt>
                <c:pt idx="11">
                  <c:v>28.3</c:v>
                </c:pt>
                <c:pt idx="12">
                  <c:v>9</c:v>
                </c:pt>
                <c:pt idx="13">
                  <c:v>13.1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19.899999999999999</c:v>
                </c:pt>
                <c:pt idx="3">
                  <c:v>20.8</c:v>
                </c:pt>
                <c:pt idx="4">
                  <c:v>20.2</c:v>
                </c:pt>
                <c:pt idx="5">
                  <c:v>20.399999999999999</c:v>
                </c:pt>
                <c:pt idx="6">
                  <c:v>21.5</c:v>
                </c:pt>
                <c:pt idx="7">
                  <c:v>25.4</c:v>
                </c:pt>
                <c:pt idx="8">
                  <c:v>21.6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12.8</c:v>
                </c:pt>
                <c:pt idx="2">
                  <c:v>11</c:v>
                </c:pt>
                <c:pt idx="3">
                  <c:v>14.6</c:v>
                </c:pt>
                <c:pt idx="5">
                  <c:v>10.5</c:v>
                </c:pt>
                <c:pt idx="6">
                  <c:v>12.2</c:v>
                </c:pt>
                <c:pt idx="7">
                  <c:v>15.6</c:v>
                </c:pt>
                <c:pt idx="9">
                  <c:v>7.4</c:v>
                </c:pt>
                <c:pt idx="10">
                  <c:v>13</c:v>
                </c:pt>
                <c:pt idx="11">
                  <c:v>17.5</c:v>
                </c:pt>
                <c:pt idx="12">
                  <c:v>13</c:v>
                </c:pt>
                <c:pt idx="13">
                  <c:v>4.8</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10.6</c:v>
                </c:pt>
                <c:pt idx="1">
                  <c:v>14.4</c:v>
                </c:pt>
                <c:pt idx="2">
                  <c:v>12.8</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42</c:v>
                </c:pt>
                <c:pt idx="2">
                  <c:v>49.8</c:v>
                </c:pt>
                <c:pt idx="3">
                  <c:v>34.200000000000003</c:v>
                </c:pt>
                <c:pt idx="5">
                  <c:v>49.4</c:v>
                </c:pt>
                <c:pt idx="6">
                  <c:v>42.1</c:v>
                </c:pt>
                <c:pt idx="7">
                  <c:v>34.299999999999997</c:v>
                </c:pt>
                <c:pt idx="9">
                  <c:v>56.9</c:v>
                </c:pt>
                <c:pt idx="10">
                  <c:v>40</c:v>
                </c:pt>
                <c:pt idx="11">
                  <c:v>40.6</c:v>
                </c:pt>
                <c:pt idx="12">
                  <c:v>46.3</c:v>
                </c:pt>
                <c:pt idx="13">
                  <c:v>55.9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43.4</c:v>
                </c:pt>
                <c:pt idx="1">
                  <c:v>39.4</c:v>
                </c:pt>
                <c:pt idx="2">
                  <c:v>42</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11.6</c:v>
                </c:pt>
                <c:pt idx="1">
                  <c:v>12.6</c:v>
                </c:pt>
                <c:pt idx="2">
                  <c:v>13.5</c:v>
                </c:pt>
                <c:pt idx="3">
                  <c:v>13.7</c:v>
                </c:pt>
                <c:pt idx="4">
                  <c:v>18.8</c:v>
                </c:pt>
                <c:pt idx="5">
                  <c:v>19.399999999999999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41.4</c:v>
                </c:pt>
                <c:pt idx="2">
                  <c:v>48.3</c:v>
                </c:pt>
                <c:pt idx="3">
                  <c:v>34.5</c:v>
                </c:pt>
                <c:pt idx="5">
                  <c:v>38.799999999999997</c:v>
                </c:pt>
                <c:pt idx="6">
                  <c:v>42.4</c:v>
                </c:pt>
                <c:pt idx="7">
                  <c:v>43.3</c:v>
                </c:pt>
                <c:pt idx="9">
                  <c:v>53.7</c:v>
                </c:pt>
                <c:pt idx="10">
                  <c:v>37.5</c:v>
                </c:pt>
                <c:pt idx="11">
                  <c:v>38.799999999999997</c:v>
                </c:pt>
                <c:pt idx="12">
                  <c:v>39.799999999999997</c:v>
                </c:pt>
                <c:pt idx="13">
                  <c:v>67.7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32.700000000000003</c:v>
                </c:pt>
                <c:pt idx="3">
                  <c:v>38.700000000000003</c:v>
                </c:pt>
                <c:pt idx="4">
                  <c:v>38.6</c:v>
                </c:pt>
                <c:pt idx="5">
                  <c:v>36.6</c:v>
                </c:pt>
                <c:pt idx="6">
                  <c:v>42.9</c:v>
                </c:pt>
                <c:pt idx="7">
                  <c:v>41</c:v>
                </c:pt>
                <c:pt idx="8">
                  <c:v>41.4</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24.1</c:v>
                </c:pt>
                <c:pt idx="2">
                  <c:v>21.7</c:v>
                </c:pt>
                <c:pt idx="3">
                  <c:v>26.5</c:v>
                </c:pt>
                <c:pt idx="5">
                  <c:v>26.8</c:v>
                </c:pt>
                <c:pt idx="6">
                  <c:v>23.3</c:v>
                </c:pt>
                <c:pt idx="7">
                  <c:v>22</c:v>
                </c:pt>
                <c:pt idx="9">
                  <c:v>12.6</c:v>
                </c:pt>
                <c:pt idx="10">
                  <c:v>27.9</c:v>
                </c:pt>
                <c:pt idx="11">
                  <c:v>24.2</c:v>
                </c:pt>
                <c:pt idx="12">
                  <c:v>30.9</c:v>
                </c:pt>
                <c:pt idx="13">
                  <c:v>3.9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27.8</c:v>
                </c:pt>
                <c:pt idx="3">
                  <c:v>24.2</c:v>
                </c:pt>
                <c:pt idx="4">
                  <c:v>24.4</c:v>
                </c:pt>
                <c:pt idx="5">
                  <c:v>25.1</c:v>
                </c:pt>
                <c:pt idx="6">
                  <c:v>18.7</c:v>
                </c:pt>
                <c:pt idx="7">
                  <c:v>23.4</c:v>
                </c:pt>
                <c:pt idx="8">
                  <c:v>24.1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26.1</c:v>
                </c:pt>
                <c:pt idx="2">
                  <c:v>32.6</c:v>
                </c:pt>
                <c:pt idx="3">
                  <c:v>19.7</c:v>
                </c:pt>
                <c:pt idx="5">
                  <c:v>24.7</c:v>
                </c:pt>
                <c:pt idx="6">
                  <c:v>26.9</c:v>
                </c:pt>
                <c:pt idx="7">
                  <c:v>26.7</c:v>
                </c:pt>
                <c:pt idx="9">
                  <c:v>31.6</c:v>
                </c:pt>
                <c:pt idx="10">
                  <c:v>24.7</c:v>
                </c:pt>
                <c:pt idx="11">
                  <c:v>23.1</c:v>
                </c:pt>
                <c:pt idx="12">
                  <c:v>27.9</c:v>
                </c:pt>
                <c:pt idx="13">
                  <c:v>39.1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21.2</c:v>
                </c:pt>
                <c:pt idx="3">
                  <c:v>24.6</c:v>
                </c:pt>
                <c:pt idx="4">
                  <c:v>23.9</c:v>
                </c:pt>
                <c:pt idx="5">
                  <c:v>23.1</c:v>
                </c:pt>
                <c:pt idx="6">
                  <c:v>24.9</c:v>
                </c:pt>
                <c:pt idx="7">
                  <c:v>24.4</c:v>
                </c:pt>
                <c:pt idx="8">
                  <c:v>26.1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67</c:v>
                </c:pt>
                <c:pt idx="2">
                  <c:v>62.6</c:v>
                </c:pt>
                <c:pt idx="3">
                  <c:v>71.599999999999994</c:v>
                </c:pt>
                <c:pt idx="5">
                  <c:v>58.5</c:v>
                </c:pt>
                <c:pt idx="6">
                  <c:v>68.8</c:v>
                </c:pt>
                <c:pt idx="7">
                  <c:v>74.2</c:v>
                </c:pt>
                <c:pt idx="9">
                  <c:v>46.4</c:v>
                </c:pt>
                <c:pt idx="10">
                  <c:v>73.900000000000006</c:v>
                </c:pt>
                <c:pt idx="11">
                  <c:v>64.8</c:v>
                </c:pt>
                <c:pt idx="12">
                  <c:v>58.3</c:v>
                </c:pt>
                <c:pt idx="13">
                  <c:v>31.9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16.100000000000001</c:v>
                </c:pt>
                <c:pt idx="2">
                  <c:v>11.1</c:v>
                </c:pt>
                <c:pt idx="3">
                  <c:v>20.9</c:v>
                </c:pt>
                <c:pt idx="5">
                  <c:v>13.2</c:v>
                </c:pt>
                <c:pt idx="6">
                  <c:v>16.600000000000001</c:v>
                </c:pt>
                <c:pt idx="7">
                  <c:v>18.399999999999999</c:v>
                </c:pt>
                <c:pt idx="9">
                  <c:v>13.7</c:v>
                </c:pt>
                <c:pt idx="10">
                  <c:v>15.1</c:v>
                </c:pt>
                <c:pt idx="11">
                  <c:v>18.600000000000001</c:v>
                </c:pt>
                <c:pt idx="12">
                  <c:v>10.5</c:v>
                </c:pt>
                <c:pt idx="13">
                  <c:v>17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Sheet1!$A$2:$A$3</c:f>
              <c:numCache>
                <c:formatCode>General</c:formatCode>
                <c:ptCount val="11"/>
                <c:pt idx="0">
                  <c:v>2021</c:v>
                </c:pt>
                <c:pt idx="1">
                  <c:v>2023</c:v>
                </c:pt>
              </c:numCache>
            </c:numRef>
          </c:cat>
          <c:val>
            <c:numRef>
              <c:f>Sheet1!$B$2:$B$3</c:f>
              <c:numCache>
                <c:formatCode>General</c:formatCode>
                <c:ptCount val="11"/>
                <c:pt idx="0">
                  <c:v>19.3</c:v>
                </c:pt>
                <c:pt idx="1">
                  <c:v>16.100000000000001</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51.2</c:v>
                </c:pt>
                <c:pt idx="2">
                  <c:v>53.7</c:v>
                </c:pt>
                <c:pt idx="3">
                  <c:v>48.8</c:v>
                </c:pt>
                <c:pt idx="5">
                  <c:v>58.8</c:v>
                </c:pt>
                <c:pt idx="6">
                  <c:v>50.1</c:v>
                </c:pt>
                <c:pt idx="7">
                  <c:v>44.8</c:v>
                </c:pt>
                <c:pt idx="9">
                  <c:v>59.8</c:v>
                </c:pt>
                <c:pt idx="10">
                  <c:v>48.2</c:v>
                </c:pt>
                <c:pt idx="11">
                  <c:v>51.5</c:v>
                </c:pt>
                <c:pt idx="12">
                  <c:v>44.8</c:v>
                </c:pt>
                <c:pt idx="13">
                  <c:v>69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26.9</c:v>
                </c:pt>
                <c:pt idx="2">
                  <c:v>18.8</c:v>
                </c:pt>
                <c:pt idx="3">
                  <c:v>35</c:v>
                </c:pt>
                <c:pt idx="5">
                  <c:v>25.3</c:v>
                </c:pt>
                <c:pt idx="6">
                  <c:v>27.8</c:v>
                </c:pt>
                <c:pt idx="7">
                  <c:v>27.6</c:v>
                </c:pt>
                <c:pt idx="9">
                  <c:v>21.4</c:v>
                </c:pt>
                <c:pt idx="10">
                  <c:v>28.3</c:v>
                </c:pt>
                <c:pt idx="11">
                  <c:v>27.4</c:v>
                </c:pt>
                <c:pt idx="12">
                  <c:v>26.4</c:v>
                </c:pt>
                <c:pt idx="13">
                  <c:v>14.9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Sheet1!$A$2:$A$5</c:f>
              <c:numCache>
                <c:formatCode>General</c:formatCode>
                <c:ptCount val="11"/>
                <c:pt idx="0">
                  <c:v>2017</c:v>
                </c:pt>
                <c:pt idx="1">
                  <c:v>2019</c:v>
                </c:pt>
                <c:pt idx="2">
                  <c:v>2021</c:v>
                </c:pt>
                <c:pt idx="3">
                  <c:v>2023</c:v>
                </c:pt>
              </c:numCache>
            </c:numRef>
          </c:cat>
          <c:val>
            <c:numRef>
              <c:f>Sheet1!$B$2:$B$5</c:f>
              <c:numCache>
                <c:formatCode>General</c:formatCode>
                <c:ptCount val="11"/>
                <c:pt idx="0">
                  <c:v>52.2</c:v>
                </c:pt>
                <c:pt idx="1">
                  <c:v>50.3</c:v>
                </c:pt>
                <c:pt idx="2">
                  <c:v>47.8</c:v>
                </c:pt>
                <c:pt idx="3">
                  <c:v>51.2</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c:v>
                </c:pt>
                <c:pt idx="2">
                  <c:v>3.8</c:v>
                </c:pt>
                <c:pt idx="3">
                  <c:v>2.1</c:v>
                </c:pt>
                <c:pt idx="5">
                  <c:v>3</c:v>
                </c:pt>
                <c:pt idx="6">
                  <c:v>2.9</c:v>
                </c:pt>
                <c:pt idx="7">
                  <c:v>2.8</c:v>
                </c:pt>
                <c:pt idx="9">
                  <c:v>2.1</c:v>
                </c:pt>
                <c:pt idx="10">
                  <c:v>2.9</c:v>
                </c:pt>
                <c:pt idx="11">
                  <c:v>3.9</c:v>
                </c:pt>
                <c:pt idx="12">
                  <c:v>6.8</c:v>
                </c:pt>
                <c:pt idx="13">
                  <c:v>0.6</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Sheet1!$A$2:$A$5</c:f>
              <c:numCache>
                <c:formatCode>General</c:formatCode>
                <c:ptCount val="11"/>
                <c:pt idx="0">
                  <c:v>2017</c:v>
                </c:pt>
                <c:pt idx="1">
                  <c:v>2019</c:v>
                </c:pt>
                <c:pt idx="2">
                  <c:v>2021</c:v>
                </c:pt>
                <c:pt idx="3">
                  <c:v>2023</c:v>
                </c:pt>
              </c:numCache>
            </c:numRef>
          </c:cat>
          <c:val>
            <c:numRef>
              <c:f>Sheet1!$B$2:$B$5</c:f>
              <c:numCache>
                <c:formatCode>General</c:formatCode>
                <c:ptCount val="11"/>
                <c:pt idx="0">
                  <c:v>4.8</c:v>
                </c:pt>
                <c:pt idx="1">
                  <c:v>3.8</c:v>
                </c:pt>
                <c:pt idx="2">
                  <c:v>2.5</c:v>
                </c:pt>
                <c:pt idx="3">
                  <c:v>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77.7</c:v>
                </c:pt>
                <c:pt idx="2">
                  <c:v>76.8</c:v>
                </c:pt>
                <c:pt idx="3">
                  <c:v>78.599999999999994</c:v>
                </c:pt>
                <c:pt idx="5">
                  <c:v>78.8</c:v>
                </c:pt>
                <c:pt idx="6">
                  <c:v>77</c:v>
                </c:pt>
                <c:pt idx="7">
                  <c:v>77.400000000000006</c:v>
                </c:pt>
                <c:pt idx="9">
                  <c:v>89.1</c:v>
                </c:pt>
                <c:pt idx="10">
                  <c:v>76.2</c:v>
                </c:pt>
                <c:pt idx="11">
                  <c:v>73</c:v>
                </c:pt>
                <c:pt idx="12">
                  <c:v>74</c:v>
                </c:pt>
                <c:pt idx="13">
                  <c:v>93.1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Sheet1!$A$2:$A$6</c:f>
              <c:numCache>
                <c:formatCode>General</c:formatCode>
                <c:ptCount val="11"/>
                <c:pt idx="0">
                  <c:v>2015</c:v>
                </c:pt>
                <c:pt idx="1">
                  <c:v>2017</c:v>
                </c:pt>
                <c:pt idx="2">
                  <c:v>2019</c:v>
                </c:pt>
                <c:pt idx="3">
                  <c:v>2021</c:v>
                </c:pt>
                <c:pt idx="4">
                  <c:v>2023</c:v>
                </c:pt>
              </c:numCache>
            </c:numRef>
          </c:cat>
          <c:val>
            <c:numRef>
              <c:f>Sheet1!$B$2:$B$6</c:f>
              <c:numCache>
                <c:formatCode>General</c:formatCode>
                <c:ptCount val="11"/>
                <c:pt idx="0">
                  <c:v>69.900000000000006</c:v>
                </c:pt>
                <c:pt idx="1">
                  <c:v>66.3</c:v>
                </c:pt>
                <c:pt idx="2">
                  <c:v>65.8</c:v>
                </c:pt>
                <c:pt idx="3">
                  <c:v>75.599999999999994</c:v>
                </c:pt>
                <c:pt idx="4">
                  <c:v>77.7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18.2</c:v>
                </c:pt>
                <c:pt idx="2">
                  <c:v>19.100000000000001</c:v>
                </c:pt>
                <c:pt idx="3">
                  <c:v>17.2</c:v>
                </c:pt>
                <c:pt idx="5">
                  <c:v>16.3</c:v>
                </c:pt>
                <c:pt idx="6">
                  <c:v>18.8</c:v>
                </c:pt>
                <c:pt idx="7">
                  <c:v>19.399999999999999</c:v>
                </c:pt>
                <c:pt idx="9">
                  <c:v>36.200000000000003</c:v>
                </c:pt>
                <c:pt idx="10">
                  <c:v>12.7</c:v>
                </c:pt>
                <c:pt idx="11">
                  <c:v>23.7</c:v>
                </c:pt>
                <c:pt idx="12">
                  <c:v>22.4</c:v>
                </c:pt>
                <c:pt idx="13">
                  <c:v>40.299999999999997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18</c:v>
                </c:pt>
                <c:pt idx="1">
                  <c:v>17.399999999999999</c:v>
                </c:pt>
                <c:pt idx="2">
                  <c:v>18.2</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29.6</c:v>
                </c:pt>
                <c:pt idx="2">
                  <c:v>29.8</c:v>
                </c:pt>
                <c:pt idx="3">
                  <c:v>29.3</c:v>
                </c:pt>
                <c:pt idx="5">
                  <c:v>23.2</c:v>
                </c:pt>
                <c:pt idx="6">
                  <c:v>31.3</c:v>
                </c:pt>
                <c:pt idx="7">
                  <c:v>34.700000000000003</c:v>
                </c:pt>
                <c:pt idx="9">
                  <c:v>14</c:v>
                </c:pt>
                <c:pt idx="10">
                  <c:v>35.1</c:v>
                </c:pt>
                <c:pt idx="11">
                  <c:v>15</c:v>
                </c:pt>
                <c:pt idx="12">
                  <c:v>30.1</c:v>
                </c:pt>
                <c:pt idx="13">
                  <c:v>20.9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17</c:v>
                </c:pt>
                <c:pt idx="2">
                  <c:v>13.5</c:v>
                </c:pt>
                <c:pt idx="3">
                  <c:v>20.2</c:v>
                </c:pt>
                <c:pt idx="5">
                  <c:v>18.2</c:v>
                </c:pt>
                <c:pt idx="6">
                  <c:v>15.8</c:v>
                </c:pt>
                <c:pt idx="7">
                  <c:v>16.8</c:v>
                </c:pt>
                <c:pt idx="9">
                  <c:v>14.7</c:v>
                </c:pt>
                <c:pt idx="10">
                  <c:v>18.100000000000001</c:v>
                </c:pt>
                <c:pt idx="11">
                  <c:v>16.399999999999999</c:v>
                </c:pt>
                <c:pt idx="12">
                  <c:v>20.9</c:v>
                </c:pt>
                <c:pt idx="13">
                  <c:v>10.5</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16.2</c:v>
                </c:pt>
                <c:pt idx="1">
                  <c:v>17.2</c:v>
                </c:pt>
                <c:pt idx="2">
                  <c:v>17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24.7</c:v>
                </c:pt>
                <c:pt idx="3">
                  <c:v>21.7</c:v>
                </c:pt>
                <c:pt idx="4">
                  <c:v>20.2</c:v>
                </c:pt>
                <c:pt idx="5">
                  <c:v>24.6</c:v>
                </c:pt>
                <c:pt idx="6">
                  <c:v>29.2</c:v>
                </c:pt>
                <c:pt idx="7">
                  <c:v>28</c:v>
                </c:pt>
                <c:pt idx="8">
                  <c:v>26.9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17.899999999999999</c:v>
                </c:pt>
                <c:pt idx="2">
                  <c:v>22</c:v>
                </c:pt>
                <c:pt idx="3">
                  <c:v>13.7</c:v>
                </c:pt>
                <c:pt idx="5">
                  <c:v>13.9</c:v>
                </c:pt>
                <c:pt idx="6">
                  <c:v>16.7</c:v>
                </c:pt>
                <c:pt idx="7">
                  <c:v>22.9</c:v>
                </c:pt>
                <c:pt idx="9">
                  <c:v>12.8</c:v>
                </c:pt>
                <c:pt idx="10">
                  <c:v>18.5</c:v>
                </c:pt>
                <c:pt idx="11">
                  <c:v>16.100000000000001</c:v>
                </c:pt>
                <c:pt idx="12">
                  <c:v>18.8</c:v>
                </c:pt>
                <c:pt idx="13">
                  <c:v>14.2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Sheet1!$A$2:$A$10</c:f>
              <c:numCache>
                <c:formatCode>General</c:formatCode>
                <c:ptCount val="11"/>
                <c:pt idx="0">
                  <c:v>2007</c:v>
                </c:pt>
                <c:pt idx="1">
                  <c:v>2009</c:v>
                </c:pt>
                <c:pt idx="2">
                  <c:v>2011</c:v>
                </c:pt>
                <c:pt idx="3">
                  <c:v>2012</c:v>
                </c:pt>
                <c:pt idx="4">
                  <c:v>2015</c:v>
                </c:pt>
                <c:pt idx="5">
                  <c:v>2017</c:v>
                </c:pt>
                <c:pt idx="6">
                  <c:v>2019</c:v>
                </c:pt>
                <c:pt idx="7">
                  <c:v>2021</c:v>
                </c:pt>
                <c:pt idx="8">
                  <c:v>2023</c:v>
                </c:pt>
              </c:numCache>
            </c:numRef>
          </c:cat>
          <c:val>
            <c:numRef>
              <c:f>Sheet1!$B$2:$B$10</c:f>
              <c:numCache>
                <c:formatCode>General</c:formatCode>
                <c:ptCount val="11"/>
                <c:pt idx="0">
                  <c:v>33.799999999999997</c:v>
                </c:pt>
                <c:pt idx="3">
                  <c:v>22.8</c:v>
                </c:pt>
                <c:pt idx="4">
                  <c:v>23.1</c:v>
                </c:pt>
                <c:pt idx="5">
                  <c:v>26.7</c:v>
                </c:pt>
                <c:pt idx="6">
                  <c:v>26.7</c:v>
                </c:pt>
                <c:pt idx="7">
                  <c:v>20.9</c:v>
                </c:pt>
                <c:pt idx="8">
                  <c:v>17.899999999999999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22.7</c:v>
                </c:pt>
                <c:pt idx="2">
                  <c:v>22.8</c:v>
                </c:pt>
                <c:pt idx="3">
                  <c:v>22.5</c:v>
                </c:pt>
                <c:pt idx="5">
                  <c:v>25.6</c:v>
                </c:pt>
                <c:pt idx="6">
                  <c:v>22.8</c:v>
                </c:pt>
                <c:pt idx="7">
                  <c:v>19.2</c:v>
                </c:pt>
                <c:pt idx="9">
                  <c:v>11.1</c:v>
                </c:pt>
                <c:pt idx="10">
                  <c:v>24.9</c:v>
                </c:pt>
                <c:pt idx="11">
                  <c:v>23.6</c:v>
                </c:pt>
                <c:pt idx="12">
                  <c:v>31.2</c:v>
                </c:pt>
                <c:pt idx="13">
                  <c:v>4.9000000000000004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13.3</c:v>
                </c:pt>
                <c:pt idx="1">
                  <c:v>12.9</c:v>
                </c:pt>
                <c:pt idx="2">
                  <c:v>16.100000000000001</c:v>
                </c:pt>
                <c:pt idx="3">
                  <c:v>15</c:v>
                </c:pt>
                <c:pt idx="4">
                  <c:v>16.7</c:v>
                </c:pt>
                <c:pt idx="5">
                  <c:v>22.7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23.9</c:v>
                </c:pt>
                <c:pt idx="2">
                  <c:v>22.7</c:v>
                </c:pt>
                <c:pt idx="3">
                  <c:v>25</c:v>
                </c:pt>
                <c:pt idx="5">
                  <c:v>29.1</c:v>
                </c:pt>
                <c:pt idx="6">
                  <c:v>23.5</c:v>
                </c:pt>
                <c:pt idx="7">
                  <c:v>18.600000000000001</c:v>
                </c:pt>
                <c:pt idx="9">
                  <c:v>39.299999999999997</c:v>
                </c:pt>
                <c:pt idx="10">
                  <c:v>19.899999999999999</c:v>
                </c:pt>
                <c:pt idx="11">
                  <c:v>32.700000000000003</c:v>
                </c:pt>
                <c:pt idx="12">
                  <c:v>29.3</c:v>
                </c:pt>
                <c:pt idx="13">
                  <c:v>30.2</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14.7</c:v>
                </c:pt>
                <c:pt idx="1">
                  <c:v>14.4</c:v>
                </c:pt>
                <c:pt idx="2">
                  <c:v>14.8</c:v>
                </c:pt>
                <c:pt idx="3">
                  <c:v>16</c:v>
                </c:pt>
                <c:pt idx="4">
                  <c:v>18.3</c:v>
                </c:pt>
                <c:pt idx="5">
                  <c:v>23.9</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43</c:v>
                </c:pt>
                <c:pt idx="2">
                  <c:v>39.799999999999997</c:v>
                </c:pt>
                <c:pt idx="3">
                  <c:v>46.1</c:v>
                </c:pt>
                <c:pt idx="5">
                  <c:v>44.1</c:v>
                </c:pt>
                <c:pt idx="6">
                  <c:v>42.7</c:v>
                </c:pt>
                <c:pt idx="7">
                  <c:v>41.9</c:v>
                </c:pt>
                <c:pt idx="9">
                  <c:v>47.6</c:v>
                </c:pt>
                <c:pt idx="10">
                  <c:v>44.2</c:v>
                </c:pt>
                <c:pt idx="11">
                  <c:v>38.6</c:v>
                </c:pt>
                <c:pt idx="12">
                  <c:v>46.3</c:v>
                </c:pt>
                <c:pt idx="13">
                  <c:v>39.1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46.4</c:v>
                </c:pt>
                <c:pt idx="1">
                  <c:v>37.200000000000003</c:v>
                </c:pt>
                <c:pt idx="2">
                  <c:v>43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3.7</c:v>
                </c:pt>
                <c:pt idx="2">
                  <c:v>2.2000000000000002</c:v>
                </c:pt>
                <c:pt idx="3">
                  <c:v>5</c:v>
                </c:pt>
                <c:pt idx="5">
                  <c:v>2.5</c:v>
                </c:pt>
                <c:pt idx="6">
                  <c:v>3.6</c:v>
                </c:pt>
                <c:pt idx="7">
                  <c:v>4.5999999999999996</c:v>
                </c:pt>
                <c:pt idx="9">
                  <c:v>1.5</c:v>
                </c:pt>
                <c:pt idx="10">
                  <c:v>3.4</c:v>
                </c:pt>
                <c:pt idx="11">
                  <c:v>5.8</c:v>
                </c:pt>
                <c:pt idx="12">
                  <c:v>2.4</c:v>
                </c:pt>
                <c:pt idx="13">
                  <c:v>0.8</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4.3</c:v>
                </c:pt>
                <c:pt idx="1">
                  <c:v>4.2</c:v>
                </c:pt>
                <c:pt idx="2">
                  <c:v>3.7</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17.7</c:v>
                </c:pt>
                <c:pt idx="2">
                  <c:v>12.2</c:v>
                </c:pt>
                <c:pt idx="3">
                  <c:v>23.1</c:v>
                </c:pt>
                <c:pt idx="5">
                  <c:v>15.6</c:v>
                </c:pt>
                <c:pt idx="6">
                  <c:v>17.2</c:v>
                </c:pt>
                <c:pt idx="7">
                  <c:v>20</c:v>
                </c:pt>
                <c:pt idx="9">
                  <c:v>12.5</c:v>
                </c:pt>
                <c:pt idx="10">
                  <c:v>18.3</c:v>
                </c:pt>
                <c:pt idx="11">
                  <c:v>18</c:v>
                </c:pt>
                <c:pt idx="12">
                  <c:v>18.5</c:v>
                </c:pt>
                <c:pt idx="13">
                  <c:v>10.7</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14.6</c:v>
                </c:pt>
                <c:pt idx="2">
                  <c:v>15.5</c:v>
                </c:pt>
                <c:pt idx="3">
                  <c:v>13.4</c:v>
                </c:pt>
                <c:pt idx="5">
                  <c:v>16.8</c:v>
                </c:pt>
                <c:pt idx="6">
                  <c:v>14.5</c:v>
                </c:pt>
                <c:pt idx="7">
                  <c:v>12.8</c:v>
                </c:pt>
                <c:pt idx="9">
                  <c:v>16.7</c:v>
                </c:pt>
                <c:pt idx="10">
                  <c:v>14.6</c:v>
                </c:pt>
                <c:pt idx="11">
                  <c:v>14.7</c:v>
                </c:pt>
                <c:pt idx="12">
                  <c:v>18.5</c:v>
                </c:pt>
                <c:pt idx="13">
                  <c:v>7.4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10.199999999999999</c:v>
                </c:pt>
                <c:pt idx="1">
                  <c:v>9.6999999999999993</c:v>
                </c:pt>
                <c:pt idx="2">
                  <c:v>10</c:v>
                </c:pt>
                <c:pt idx="3">
                  <c:v>10.1</c:v>
                </c:pt>
                <c:pt idx="4">
                  <c:v>9.6999999999999993</c:v>
                </c:pt>
                <c:pt idx="5">
                  <c:v>14.6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16.3</c:v>
                </c:pt>
                <c:pt idx="2">
                  <c:v>13.4</c:v>
                </c:pt>
                <c:pt idx="3">
                  <c:v>19.100000000000001</c:v>
                </c:pt>
                <c:pt idx="5">
                  <c:v>13</c:v>
                </c:pt>
                <c:pt idx="6">
                  <c:v>15.4</c:v>
                </c:pt>
                <c:pt idx="7">
                  <c:v>19.399999999999999</c:v>
                </c:pt>
                <c:pt idx="9">
                  <c:v>12.2</c:v>
                </c:pt>
                <c:pt idx="10">
                  <c:v>14.9</c:v>
                </c:pt>
                <c:pt idx="11">
                  <c:v>20.8</c:v>
                </c:pt>
                <c:pt idx="12">
                  <c:v>18.600000000000001</c:v>
                </c:pt>
                <c:pt idx="13">
                  <c:v>16.899999999999999</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Sheet1!$A$2:$A$4</c:f>
              <c:numCache>
                <c:formatCode>General</c:formatCode>
                <c:ptCount val="11"/>
                <c:pt idx="0">
                  <c:v>2019</c:v>
                </c:pt>
                <c:pt idx="1">
                  <c:v>2021</c:v>
                </c:pt>
                <c:pt idx="2">
                  <c:v>2023</c:v>
                </c:pt>
              </c:numCache>
            </c:numRef>
          </c:cat>
          <c:val>
            <c:numRef>
              <c:f>Sheet1!$B$2:$B$4</c:f>
              <c:numCache>
                <c:formatCode>General</c:formatCode>
                <c:ptCount val="11"/>
                <c:pt idx="0">
                  <c:v>16.5</c:v>
                </c:pt>
                <c:pt idx="1">
                  <c:v>14.2</c:v>
                </c:pt>
                <c:pt idx="2">
                  <c:v>16.3</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3.3</c:v>
                </c:pt>
                <c:pt idx="2">
                  <c:v>3.3</c:v>
                </c:pt>
                <c:pt idx="3">
                  <c:v>3.2</c:v>
                </c:pt>
                <c:pt idx="5">
                  <c:v>2.6</c:v>
                </c:pt>
                <c:pt idx="6">
                  <c:v>3.1</c:v>
                </c:pt>
                <c:pt idx="7">
                  <c:v>3.9</c:v>
                </c:pt>
                <c:pt idx="9">
                  <c:v>2</c:v>
                </c:pt>
                <c:pt idx="10">
                  <c:v>3.3</c:v>
                </c:pt>
                <c:pt idx="11">
                  <c:v>3.7</c:v>
                </c:pt>
                <c:pt idx="12">
                  <c:v>2.4</c:v>
                </c:pt>
                <c:pt idx="13">
                  <c:v>1.4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12.5</c:v>
                </c:pt>
                <c:pt idx="2">
                  <c:v>12.1</c:v>
                </c:pt>
                <c:pt idx="3">
                  <c:v>12.9</c:v>
                </c:pt>
                <c:pt idx="5">
                  <c:v>13.1</c:v>
                </c:pt>
                <c:pt idx="6">
                  <c:v>12.7</c:v>
                </c:pt>
                <c:pt idx="7">
                  <c:v>11.3</c:v>
                </c:pt>
                <c:pt idx="9">
                  <c:v>9.5</c:v>
                </c:pt>
                <c:pt idx="10">
                  <c:v>13.2</c:v>
                </c:pt>
                <c:pt idx="11">
                  <c:v>12.2</c:v>
                </c:pt>
                <c:pt idx="12">
                  <c:v>18.7</c:v>
                </c:pt>
                <c:pt idx="13">
                  <c:v>7.4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17</c:v>
                </c:pt>
                <c:pt idx="1">
                  <c:v>13.9</c:v>
                </c:pt>
                <c:pt idx="2">
                  <c:v>14.5</c:v>
                </c:pt>
                <c:pt idx="3">
                  <c:v>12.1</c:v>
                </c:pt>
                <c:pt idx="4">
                  <c:v>7.9</c:v>
                </c:pt>
                <c:pt idx="5">
                  <c:v>12.5</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6.6</c:v>
                </c:pt>
                <c:pt idx="2">
                  <c:v>5.3</c:v>
                </c:pt>
                <c:pt idx="3">
                  <c:v>7.9</c:v>
                </c:pt>
                <c:pt idx="5">
                  <c:v>4.3</c:v>
                </c:pt>
                <c:pt idx="6">
                  <c:v>5.9</c:v>
                </c:pt>
                <c:pt idx="7">
                  <c:v>9.4</c:v>
                </c:pt>
                <c:pt idx="9">
                  <c:v>4.9000000000000004</c:v>
                </c:pt>
                <c:pt idx="10">
                  <c:v>6.2</c:v>
                </c:pt>
                <c:pt idx="11">
                  <c:v>7.7</c:v>
                </c:pt>
                <c:pt idx="12">
                  <c:v>11.1</c:v>
                </c:pt>
                <c:pt idx="13">
                  <c:v>5.4</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599801383074976E-2"/>
          <c:y val="3.8251762647316147E-2"/>
          <c:w val="0.91875122686877009"/>
          <c:h val="0.82072410066388746"/>
        </c:manualLayout>
      </c:layout>
      <c:lineChart>
        <c:grouping val="standard"/>
        <c:varyColors val="0"/>
        <c:ser>
          <c:idx val="0"/>
          <c:order val="0"/>
          <c:tx>
            <c:strRef>
              <c:f>Sheet1!$B$1</c:f>
              <c:strCache>
                <c:ptCount val="1"/>
                <c:pt idx="0">
                  <c:v>Series 1</c:v>
                </c:pt>
              </c:strCache>
            </c:strRef>
          </c:tx>
          <c:spPr>
            <a:ln w="25400">
              <a:solidFill>
                <a:srgbClr val="9B4E9E"/>
              </a:solidFill>
            </a:ln>
          </c:spPr>
          <c:marker>
            <c:symbol val="square"/>
            <c:size val="5"/>
            <c:spPr>
              <a:solidFill>
                <a:srgbClr val="FFC000"/>
              </a:solidFill>
              <a:ln>
                <a:solidFill>
                  <a:srgbClr val="9B4E9E"/>
                </a:solidFill>
              </a:ln>
            </c:spPr>
          </c:marker>
          <c:dLbls>
            <c:numFmt formatCode="#,##0.0" sourceLinked="0"/>
            <c:spPr>
              <a:noFill/>
              <a:ln>
                <a:noFill/>
              </a:ln>
            </c:spPr>
            <c:txPr>
              <a:bodyPr/>
              <a:lstStyle/>
              <a:p>
                <a:pPr>
                  <a:defRPr sz="1200" b="0" i="0" baseline="0">
                    <a:solidFill>
                      <a:srgbClr val="007889"/>
                    </a:solidFill>
                    <a:latin typeface="Arial" panose="020B0604020202020204" pitchFamily="34" charset="0"/>
                  </a:defRPr>
                </a:pPr>
                <a:endParaRPr lang="en-US"/>
              </a:p>
            </c:txPr>
            <c:dLblPos val="t"/>
            <c:showLegendKey val="0"/>
            <c:showVal val="1"/>
            <c:showCatName val="0"/>
            <c:showSerName val="0"/>
            <c:showPercent val="0"/>
            <c:showBubbleSize val="0"/>
            <c:showLeaderLines val="0"/>
            <c:extLst xmlns:c16="http://schemas.microsoft.com/office/drawing/2014/chart" xmlns:c15="http://schemas.microsoft.com/office/drawing/2012/chart" xmlns:c14="http://schemas.microsoft.com/office/drawing/2007/8/2/chart" xmlns:mc="http://schemas.openxmlformats.org/markup-compatibility/2006">
              <c:ext xmlns:c15="http://schemas.microsoft.com/office/drawing/2012/chart" uri="{CE6537A1-D6FC-4f65-9D91-7224C49458BB}">
                <c15:showLeaderLines val="0"/>
              </c:ext>
            </c:extLst>
          </c:dLbls>
          <c:cat>
            <c:numRef>
              <c:f>Sheet1!$A$2:$A$7</c:f>
              <c:numCache>
                <c:formatCode>General</c:formatCode>
                <c:ptCount val="11"/>
                <c:pt idx="0">
                  <c:v>2012</c:v>
                </c:pt>
                <c:pt idx="1">
                  <c:v>2015</c:v>
                </c:pt>
                <c:pt idx="2">
                  <c:v>2017</c:v>
                </c:pt>
                <c:pt idx="3">
                  <c:v>2019</c:v>
                </c:pt>
                <c:pt idx="4">
                  <c:v>2021</c:v>
                </c:pt>
                <c:pt idx="5">
                  <c:v>2023</c:v>
                </c:pt>
              </c:numCache>
            </c:numRef>
          </c:cat>
          <c:val>
            <c:numRef>
              <c:f>Sheet1!$B$2:$B$7</c:f>
              <c:numCache>
                <c:formatCode>General</c:formatCode>
                <c:ptCount val="11"/>
                <c:pt idx="0">
                  <c:v>12.6</c:v>
                </c:pt>
                <c:pt idx="1">
                  <c:v>8.6999999999999993</c:v>
                </c:pt>
                <c:pt idx="2">
                  <c:v>9</c:v>
                </c:pt>
                <c:pt idx="3">
                  <c:v>7.5</c:v>
                </c:pt>
                <c:pt idx="4">
                  <c:v>5.2</c:v>
                </c:pt>
                <c:pt idx="5">
                  <c:v>6.6</c:v>
                </c:pt>
              </c:numCache>
            </c:numRef>
          </c:val>
          <c:smooth val="0"/>
          <c:extLst xmlns:c16="http://schemas.microsoft.com/office/drawing/2014/chart" xmlns:c15="http://schemas.microsoft.com/office/drawing/2012/chart" xmlns:c14="http://schemas.microsoft.com/office/drawing/2007/8/2/chart" xmlns:mc="http://schemas.openxmlformats.org/markup-compatibility/2006">
            <c:ext xmlns:c16="http://schemas.microsoft.com/office/drawing/2014/chart" uri="{C3380CC4-5D6E-409C-BE32-E72D297353CC}">
              <c16:uniqueId val="{00000000-9237-485D-BF89-106BB3A27320}"/>
            </c:ext>
          </c:extLst>
        </c:ser>
        <c:dLbls>
          <c:showLegendKey val="0"/>
          <c:showVal val="0"/>
          <c:showCatName val="0"/>
          <c:showSerName val="0"/>
          <c:showPercent val="0"/>
          <c:showBubbleSize val="0"/>
        </c:dLbls>
        <c:marker val="1"/>
        <c:smooth val="0"/>
        <c:axId val="395479784"/>
        <c:axId val="395480176"/>
      </c:lineChart>
      <c:catAx>
        <c:axId val="395479784"/>
        <c:scaling>
          <c:orientation val="minMax"/>
        </c:scaling>
        <c:delete val="0"/>
        <c:axPos val="b"/>
        <c:numFmt formatCode="General" sourceLinked="1"/>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80176"/>
        <c:crosses val="autoZero"/>
        <c:auto val="1"/>
        <c:lblAlgn val="ctr"/>
        <c:lblOffset val="100"/>
        <c:noMultiLvlLbl val="0"/>
      </c:catAx>
      <c:valAx>
        <c:axId val="395480176"/>
        <c:scaling>
          <c:orientation val="minMax"/>
          <c:max val="110"/>
          <c:min val="0"/>
        </c:scaling>
        <c:delete val="0"/>
        <c:axPos val="l"/>
        <c:majorGridlines>
          <c:spPr>
            <a:ln w="3175">
              <a:solidFill>
                <a:schemeClr val="accent4">
                  <a:lumMod val="90000"/>
                </a:schemeClr>
              </a:solidFill>
            </a:ln>
          </c:spPr>
        </c:majorGridlines>
        <c:title>
          <c:tx>
            <c:rich>
              <a:bodyPr rot="-5400000" vert="horz"/>
              <a:lstStyle/>
              <a:p>
                <a:pPr>
                  <a:defRPr sz="900"/>
                </a:pPr>
                <a:r>
                  <a:rPr lang="en-US" sz="1200" b="0" i="0" baseline="0" dirty="0">
                    <a:solidFill>
                      <a:srgbClr val="007889"/>
                    </a:solidFill>
                    <a:latin typeface="+mj-lt"/>
                  </a:rPr>
                  <a:t>Percent</a:t>
                </a:r>
              </a:p>
            </c:rich>
          </c:tx>
          <c:layout>
            <c:manualLayout>
              <c:xMode val="edge"/>
              <c:yMode val="edge"/>
              <c:x val="1.6318492808216841E-2"/>
              <c:y val="0.39930746364926767"/>
            </c:manualLayout>
          </c:layout>
          <c:overlay val="0"/>
        </c:title>
        <c:numFmt formatCode="#,##0"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95479784"/>
        <c:crosses val="autoZero"/>
        <c:crossBetween val="between"/>
        <c:majorUnit val="20"/>
      </c:valAx>
      <c:spPr>
        <a:noFill/>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59128824650343"/>
          <c:y val="3.4591194968553458E-2"/>
          <c:w val="0.78744921439614568"/>
          <c:h val="0.83486356658247918"/>
        </c:manualLayout>
      </c:layout>
      <c:barChart>
        <c:barDir val="bar"/>
        <c:grouping val="clustered"/>
        <c:varyColors val="0"/>
        <c:ser>
          <c:idx val="0"/>
          <c:order val="0"/>
          <c:tx>
            <c:strRef>
              <c:f>Sheet1!$B$1</c:f>
              <c:strCache>
                <c:ptCount val="1"/>
                <c:pt idx="0">
                  <c:v>Series 1</c:v>
                </c:pt>
              </c:strCache>
            </c:strRef>
          </c:tx>
          <c:spPr>
            <a:ln>
              <a:noFill/>
            </a:ln>
          </c:spPr>
          <c:invertIfNegative val="0"/>
          <c:dPt>
            <c:idx val="0"/>
            <c:invertIfNegative val="0"/>
            <c:bubble3D val="0"/>
            <c:spPr>
              <a:solidFill>
                <a:srgbClr val="007889"/>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D261-4A3B-B784-839830430123}"/>
              </c:ext>
            </c:extLst>
          </c:dPt>
          <c:dPt>
            <c:idx val="1"/>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C-70A9-40F9-B828-1A7B6832F047}"/>
              </c:ext>
            </c:extLst>
          </c:dPt>
          <c:dPt>
            <c:idx val="2"/>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D261-4A3B-B784-839830430123}"/>
              </c:ext>
            </c:extLst>
          </c:dPt>
          <c:dPt>
            <c:idx val="3"/>
            <c:invertIfNegative val="0"/>
            <c:bubble3D val="0"/>
            <c:spPr>
              <a:solidFill>
                <a:srgbClr val="9B4E9E"/>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D261-4A3B-B784-839830430123}"/>
              </c:ext>
            </c:extLst>
          </c:dPt>
          <c:dPt>
            <c:idx val="4"/>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B-70A9-40F9-B828-1A7B6832F047}"/>
              </c:ext>
            </c:extLst>
          </c:dPt>
          <c:dPt>
            <c:idx val="5"/>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D261-4A3B-B784-839830430123}"/>
              </c:ext>
            </c:extLst>
          </c:dPt>
          <c:dPt>
            <c:idx val="6"/>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D261-4A3B-B784-839830430123}"/>
              </c:ext>
            </c:extLst>
          </c:dPt>
          <c:dPt>
            <c:idx val="7"/>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D261-4A3B-B784-839830430123}"/>
              </c:ext>
            </c:extLst>
          </c:dPt>
          <c:dPt>
            <c:idx val="8"/>
            <c:invertIfNegative val="0"/>
            <c:bubble3D val="0"/>
            <c:spPr>
              <a:solidFill>
                <a:srgbClr val="BF31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D-D261-4A3B-B784-839830430123}"/>
              </c:ext>
            </c:extLst>
          </c:dPt>
          <c:dPt>
            <c:idx val="9"/>
            <c:invertIfNegative val="0"/>
            <c:bubble3D val="0"/>
            <c:spPr>
              <a:solidFill>
                <a:srgbClr val="F7A01B"/>
              </a:solidFill>
              <a:ln>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3407-4E97-8E23-A26261F8DF1A}"/>
              </c:ext>
            </c:extLst>
          </c:dPt>
          <c:dPt>
            <c:idx val="10"/>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F-D261-4A3B-B784-839830430123}"/>
              </c:ext>
            </c:extLst>
          </c:dPt>
          <c:dPt>
            <c:idx val="11"/>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1-D261-4A3B-B784-839830430123}"/>
              </c:ext>
            </c:extLst>
          </c:dPt>
          <c:dPt>
            <c:idx val="12"/>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3-D261-4A3B-B784-839830430123}"/>
              </c:ext>
            </c:extLst>
          </c:dPt>
          <c:dPt>
            <c:idx val="13"/>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5-D261-4A3B-B784-839830430123}"/>
              </c:ext>
            </c:extLst>
          </c:dPt>
          <c:dPt>
            <c:idx val="14"/>
            <c:invertIfNegative val="0"/>
            <c:bubble3D val="0"/>
            <c:spPr>
              <a:solidFill>
                <a:srgbClr val="F7A01B"/>
              </a:solidFill>
              <a:ln w="19050">
                <a:noFill/>
              </a:ln>
            </c:spPr>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7-D261-4A3B-B784-839830430123}"/>
              </c:ext>
            </c:extLst>
          </c:dPt>
          <c:dLbls>
            <c:numFmt formatCode="#,##0.0" sourceLinked="0"/>
            <c:spPr>
              <a:noFill/>
              <a:ln>
                <a:noFill/>
              </a:ln>
              <a:effectLst/>
            </c:spPr>
            <c:txPr>
              <a:bodyPr/>
              <a:lstStyle/>
              <a:p>
                <a:pPr>
                  <a:defRPr sz="1200" b="0" i="0" baseline="0">
                    <a:solidFill>
                      <a:srgbClr val="007889"/>
                    </a:solidFill>
                    <a:latin typeface="Arial" panose="020B0604020202020204" pitchFamily="34" charset="0"/>
                  </a:defRPr>
                </a:pPr>
                <a:endParaRPr lang="en-US"/>
              </a:p>
            </c:txPr>
            <c:showLegendKey val="0"/>
            <c:showVal val="1"/>
            <c:showCatName val="0"/>
            <c:showSerName val="0"/>
            <c:showPercent val="0"/>
            <c:showBubbleSize val="0"/>
            <c:showLeaderLines val="0"/>
            <c:extLs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LeaderLines val="0"/>
              </c:ext>
            </c:extLst>
          </c:dLbls>
          <c:cat>
            <c:strRef>
              <c:f>Sheet1!$A$2:$A$15</c:f>
              <c:strCache>
                <c:ptCount val="14"/>
                <c:pt idx="0">
                  <c:v>Total</c:v>
                </c:pt>
                <c:pt idx="2">
                  <c:v>Male</c:v>
                </c:pt>
                <c:pt idx="3">
                  <c:v>Female</c:v>
                </c:pt>
                <c:pt idx="5">
                  <c:v>6th</c:v>
                </c:pt>
                <c:pt idx="6">
                  <c:v>7th</c:v>
                </c:pt>
                <c:pt idx="7">
                  <c:v>8th</c:v>
                </c:pt>
                <c:pt idx="9">
                  <c:v>Asian</c:v>
                </c:pt>
                <c:pt idx="10">
                  <c:v>Black</c:v>
                </c:pt>
                <c:pt idx="11">
                  <c:v>Hispanic/Latino</c:v>
                </c:pt>
                <c:pt idx="12">
                  <c:v>Native American</c:v>
                </c:pt>
                <c:pt idx="13">
                  <c:v>White</c:v>
                </c:pt>
              </c:strCache>
            </c:strRef>
          </c:cat>
          <c:val>
            <c:numRef>
              <c:f>Sheet1!$B$2:$B$15</c:f>
              <c:numCache>
                <c:formatCode>General</c:formatCode>
                <c:ptCount val="14"/>
                <c:pt idx="0">
                  <c:v>7</c:v>
                </c:pt>
                <c:pt idx="2">
                  <c:v>6.4</c:v>
                </c:pt>
                <c:pt idx="3">
                  <c:v>7.5</c:v>
                </c:pt>
                <c:pt idx="5">
                  <c:v>2.7</c:v>
                </c:pt>
                <c:pt idx="6">
                  <c:v>6.4</c:v>
                </c:pt>
                <c:pt idx="7">
                  <c:v>11.7</c:v>
                </c:pt>
                <c:pt idx="9">
                  <c:v>1.6</c:v>
                </c:pt>
                <c:pt idx="10">
                  <c:v>7.9</c:v>
                </c:pt>
                <c:pt idx="11">
                  <c:v>6.3</c:v>
                </c:pt>
                <c:pt idx="12">
                  <c:v>14.7</c:v>
                </c:pt>
                <c:pt idx="13">
                  <c:v>1.1000000000000001</c:v>
                </c:pt>
              </c:numCache>
            </c:numRef>
          </c:val>
          <c:extLs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18-D261-4A3B-B784-839830430123}"/>
            </c:ext>
          </c:extLst>
        </c:ser>
        <c:dLbls>
          <c:showLegendKey val="0"/>
          <c:showVal val="0"/>
          <c:showCatName val="0"/>
          <c:showSerName val="0"/>
          <c:showPercent val="0"/>
          <c:showBubbleSize val="0"/>
        </c:dLbls>
        <c:gapWidth val="34"/>
        <c:axId val="281755768"/>
        <c:axId val="361585616"/>
      </c:barChart>
      <c:catAx>
        <c:axId val="281755768"/>
        <c:scaling>
          <c:orientation val="maxMin"/>
        </c:scaling>
        <c:delete val="0"/>
        <c:axPos val="l"/>
        <c:numFmt formatCode="General" sourceLinked="0"/>
        <c:majorTickMark val="none"/>
        <c:minorTickMark val="none"/>
        <c:tickLblPos val="nextTo"/>
        <c:spPr>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361585616"/>
        <c:crosses val="autoZero"/>
        <c:auto val="1"/>
        <c:lblAlgn val="ctr"/>
        <c:lblOffset val="100"/>
        <c:noMultiLvlLbl val="0"/>
      </c:catAx>
      <c:valAx>
        <c:axId val="361585616"/>
        <c:scaling>
          <c:orientation val="minMax"/>
          <c:max val="110"/>
          <c:min val="0"/>
        </c:scaling>
        <c:delete val="0"/>
        <c:axPos val="t"/>
        <c:majorGridlines>
          <c:spPr>
            <a:ln w="6350">
              <a:solidFill>
                <a:schemeClr val="accent4">
                  <a:lumMod val="90000"/>
                </a:schemeClr>
              </a:solidFill>
            </a:ln>
          </c:spPr>
        </c:majorGridlines>
        <c:title>
          <c:tx>
            <c:rich>
              <a:bodyPr rot="-5400000" vert="horz"/>
              <a:lstStyle/>
              <a:p>
                <a:pPr>
                  <a:defRPr sz="1200" b="0" i="0" baseline="0">
                    <a:solidFill>
                      <a:srgbClr val="007889"/>
                    </a:solidFill>
                    <a:latin typeface="Verdana" panose="020B0604030504040204" pitchFamily="34" charset="0"/>
                  </a:defRPr>
                </a:pPr>
                <a:r>
                  <a:rPr lang="en-US" sz="1200" b="0" i="0" baseline="0" dirty="0">
                    <a:solidFill>
                      <a:srgbClr val="007889"/>
                    </a:solidFill>
                    <a:latin typeface="+mj-lt"/>
                  </a:rPr>
                  <a:t>Percent</a:t>
                </a:r>
              </a:p>
            </c:rich>
          </c:tx>
          <c:layout>
            <c:manualLayout>
              <c:xMode val="edge"/>
              <c:yMode val="edge"/>
              <c:x val="8.0138159813356678E-3"/>
              <c:y val="0.38036569306473555"/>
            </c:manualLayout>
          </c:layout>
          <c:overlay val="0"/>
        </c:title>
        <c:numFmt formatCode="General" sourceLinked="1"/>
        <c:majorTickMark val="none"/>
        <c:minorTickMark val="none"/>
        <c:tickLblPos val="nextTo"/>
        <c:spPr>
          <a:solidFill>
            <a:schemeClr val="bg1"/>
          </a:solidFill>
          <a:ln w="3175">
            <a:solidFill>
              <a:schemeClr val="accent4">
                <a:lumMod val="90000"/>
              </a:schemeClr>
            </a:solidFill>
          </a:ln>
        </c:spPr>
        <c:txPr>
          <a:bodyPr/>
          <a:lstStyle/>
          <a:p>
            <a:pPr>
              <a:defRPr sz="1200" b="0" i="0" baseline="0">
                <a:solidFill>
                  <a:srgbClr val="007889"/>
                </a:solidFill>
                <a:latin typeface="Arial" panose="020B0604020202020204" pitchFamily="34" charset="0"/>
              </a:defRPr>
            </a:pPr>
            <a:endParaRPr lang="en-US"/>
          </a:p>
        </c:txPr>
        <c:crossAx val="281755768"/>
        <c:crosses val="autoZero"/>
        <c:crossBetween val="between"/>
        <c:majorUnit val="20"/>
      </c:valAx>
      <c:spPr>
        <a:ln w="3175">
          <a:solidFill>
            <a:schemeClr val="accent4">
              <a:lumMod val="90000"/>
            </a:schemeClr>
          </a:solidFill>
        </a:ln>
      </c:spPr>
    </c:plotArea>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76A1CA51-2527-47EE-98B7-50903CB557B5}" type="datetimeFigureOut">
              <a:rPr lang="en-US"/>
              <a:pPr>
                <a:defRPr/>
              </a:pPr>
              <a:t>9/17/2024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F357B3D8-D94B-43BD-BD5D-DB0C895CAD9B}" type="slidenum">
              <a:rPr lang="en-US"/>
              <a:pPr>
                <a:defRPr/>
              </a:pPr>
              <a:t>‹#›</a:t>
            </a:fld>
            <a:endParaRPr lang="en-US"/>
          </a:p>
        </p:txBody>
      </p:sp>
    </p:spTree>
    <p:extLst>
      <p:ext uri="{BB962C8B-B14F-4D97-AF65-F5344CB8AC3E}">
        <p14:creationId xmlns:p14="http://schemas.microsoft.com/office/powerpoint/2010/main" val="354026555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were ever in a physical fight.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62.5. The percentage for Male students is 70.8. The percentage for Female students is 54.1. The percentage for 6th grade students is 61.2. The percentage for 7th grade students is 63.0. The percentage for 8th grade students is 63.3. The percentage for Asian students is 37.3. The percentage for Black students is 71.5. The percentage for Hispanic/Latino students is 48.0. The percentage for Native American students is 72.3. The percentage for White students is 31.9.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8th grade students is higher than for 6th grade students. The prevalence for Black students is higher than for Asian students. The prevalence for Black students is higher than for Hispanic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Asian students. The prevalence for Native American students is higher than for Hispanic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made a plan about how they would kill themselves.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13.5. The percentage for 2012 is 12.8. The percentage for 2015 is 12.3. The percentage for 2017 is 15.8. The percentage for 2019 is 18.6. The percentage for 2021 is 19.3. The percentage for 2023 is 17.7.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currently used marijuana (one or more times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9.3. The percentage for 2015 is 7.6. The percentage for 2017 is 9.8. The percentage for 2019 is 9.0. The percentage for 2021 is 4.9. The percentage for 2023 is 7.0.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2012 to 2023, did not change from 2012 to 2019, and decreased from 2019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have ever gone without eating for 24 hours or more to lose weight or to keep from gaining weight (also called fasting).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32.1. The percentage for Male students is 28.1. The percentage for Female students is 36.1. The percentage for 6th grade students is 28.8. The percentage for 7th grade students is 31.9. The percentage for 8th grade students is 35.4. The percentage for Asian students is 18.0. The percentage for Black students is 34.6. The percentage for Hispanic/Latino students is 33.9. The percentage for Native American students is 33.7. The percentage for White students is 12.2.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Asian students is higher than for White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have ever gone without eating for 24 hours or more to lose weight or to keep from gaining weight (also called fasting).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20.7. The percentage for 2012 is 21.3. The percentage for 2015 is 20.9. The percentage for 2017 is 22.1. The percentage for 2019 is 23.0. The percentage for 2021 is 31.2. The percentage for 2023 is 32.1.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did not change from 2007 to 2017, and increased from 2017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have ever vomited or taken laxatives to lose weight or to keep from gaining weight.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9.1. The percentage for Male students is 8.1. The percentage for Female students is 10.1. The percentage for 6th grade students is 7.9. The percentage for 7th grade students is 8.6. The percentage for 8th grade students is 10.6. The percentage for Asian students is 5.3. The percentage for Black students is 8.7. The percentage for Hispanic/Latino students is 12.4. The percentage for Native American students is 11.8. The percentage for White students is 4.9.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have ever vomited or taken laxatives to lose weight or to keep from gaining weight.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9.4. The percentage for 2012 is 7.1. The percentage for 2015 is 7.4. The percentage for 2017 is 7.9. The percentage for 2019 is 7.3. The percentage for 2021 is 8.6. The percentage for 2023 is 9.1.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2015 and increased from 2015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most of the time or always went hungry because there was not enough food in their home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5.0. The percentage for Male students is 5.3. The percentage for Female students is 4.7. The percentage for 6th grade students is 5.7. The percentage for 7th grade students is 4.4. The percentage for 8th grade students is 4.7. The percentage for Asian students is 3.7. The percentage for Black students is 5.1. The percentage for Hispanic/Latino students is 5.8. The percentage for Native American students is 6.7. The percentage for White students is 1.6.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6th grade students is higher than for 7th grade students. The prevalence for Black students is higher than for White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most of the time or always went hungry because there was not enough food in their home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2.4. The percentage for 2015 is 2.5. The percentage for 2017 is 1.9. The percentage for 2019 is 2.2. The percentage for 2021 is 2.1. The percentage for 2023 is 5.0.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2012 to 2023, did not change from 2012 to 2019, and increased from 2019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have been taught about AIDS or HIV infection in school.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28.4. The percentage for Male students is 28.6. The percentage for Female students is 28.3. The percentage for 6th grade students is 13.8. The percentage for 7th grade students is 29.9. The percentage for 8th grade students is 42.0. The percentage for Asian students is 29.2. The percentage for Black students is 29.2. The percentage for Hispanic/Latino students is 26.0. The percentage for Native American students is 29.8. The percentage for White students is 28.7.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Hispanic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have been taught about AIDS or HIV infection in school.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72.2. The percentage for 2012 is 56.5. The percentage for 2015 is 43.4. The percentage for 2017 is 51.2. The percentage for 2019 is 45.8. The percentage for 2021 is 23.7. The percentage for 2023 is 28.4.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2019, and decreased from 2019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saw a dentist (for a check-up, exam, teeth cleaning, or other dental work,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66.0. The percentage for Male students is 65.7. The percentage for Female students is 66.5. The percentage for 6th grade students is 62.1. The percentage for 7th grade students is 66.8. The percentage for 8th grade students is 69.3. The percentage for Asian students is 70.7. The percentage for Black students is 63.8. The percentage for Hispanic/Latino students is 61.8. The percentage for Native American students is 59.8. The percentage for White students is 88.9.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7th grade students is higher than for 6th grade students. The prevalence for 8th grade students is higher than for 6th grade students. The prevalence for 8th grade students is higher than for 7th grade students. The prevalence for Asian students is higher than for Black students. The prevalence for Asian students is higher than for Hispanic students. The prevalence for White students is higher than for Asian students. The prevalence for White students is higher than for Black students. The prevalence for White students is higher than for Hispanic students. The prevalence for White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109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ever tried to kill themselves.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12.1. The percentage for Male students is 7.9. The percentage for Female students is 16.3. The percentage for 6th grade students is 10.9. The percentage for 7th grade students is 11.9. The percentage for 8th grade students is 13.3. The percentage for Asian students is 8.3. The percentage for Black students is 12.6. The percentage for Hispanic/Latino students is 13.4. The percentage for Native American students is 17.0. The percentage for White students is 4.1.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8th grade students is higher than for 6th grade students. The prevalence for 8th grade students is higher than for 7th grade students. The prevalence for Asian students is higher than for White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saw a dentist (for a check-up, exam, teeth cleaning, or other dental work,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70.5. The percentage for 2021 is 64.4. The percentage for 2023 is 66.0.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reported there is at least one teacher or other adult in their school that they can talk to if they have a problem.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67.1. The percentage for Male students is 67.5. The percentage for Female students is 66.8. The percentage for 6th grade students is 68.6. The percentage for 7th grade students is 66.8. The percentage for 8th grade students is 66.0. The percentage for Asian students is 51.8. The percentage for Black students is 70.8. The percentage for Hispanic/Latino students is 56.8. The percentage for Native American students is 67.9. The percentage for White students is 65.7.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6th grade students is higher than for 8th grade students. The prevalence for Black students is higher than for Asian students. The prevalence for Black students is higher than for Hispanic students. The prevalence for Black students is higher than for White students. The prevalence for Native American students is higher than for Asian students. The prevalence for Native American students is higher than for Hispanic students. The prevalence for White students is higher than for Asian students. The prevalence for White students is higher than for Hispanic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reported there is at least one teacher or other adult in their school that they can talk to if they have a problem.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65.2. The percentage for 2015 is 68.5. The percentage for 2017 is 67.8. The percentage for 2019 is 68.1. The percentage for 2021 is 62.4. The percentage for 2023 is 67.1.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2012 to 2017 and decreased from 2017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talked to a teacher or other adult in their school about a personal problem they had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36.5. The percentage for Male students is 32.5. The percentage for Female students is 40.5. The percentage for 6th grade students is 34.1. The percentage for 7th grade students is 36.8. The percentage for 8th grade students is 38.6. The percentage for Asian students is 25.8. The percentage for Black students is 40.3. The percentage for Hispanic/Latino students is 29.3. The percentage for Native American students is 43.1. The percentage for White students is 25.8.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Black students is higher than for Asian students. The prevalence for Black students is higher than for Hispanic students. The prevalence for Black students is higher than for White students. The prevalence for Hispanic students is higher than for White students. The prevalence for Native American students is higher than for Asian students. The prevalence for Native American students is higher than for Hispanic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have ever slept away from their parents or guardians because they were kicked out, ran away, or were abandoned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3.4. The percentage for Male students is 3.5. The percentage for Female students is 3.2. The percentage for 6th grade students is 2.8. The percentage for 7th grade students is 2.9. The percentage for 8th grade students is 4.1. The percentage for Asian students is 1.6. The percentage for Black students is 3.1. The percentage for Hispanic/Latino students is 5.0. The percentage for Native American students is 1.4. The percentage for White students is 1.2.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8th grade students is higher than for 6th grade students. The prevalence for 8th grade students is higher than for 7th grade students. The prevalence for Black students is higher than for White students. The prevalence for Hispanic students is higher than for Asian students. The prevalence for Hispanic students is higher than for Black students. The prevalence for Hispanic students is higher than for Native American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2017-2023. This slide shows percentages from 2017 through 2023 for middle school students who have ever slept away from their parents or guardians because they were kicked out, ran away, or were abandoned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2017 is 6.7. The percentage for 2019 is 5.0. The percentage for 2021 is 3.3. The percentage for 2023 is 3.4.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2017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have ever been given money, a place to stay, food, or something else of value in exchange for sex.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3.3. The percentage for Male students is 4.1. The percentage for Female students is 2.4. The percentage for 6th grade students is 3.2. The percentage for 7th grade students is 3.0. The percentage for 8th grade students is 3.4. The percentage for Asian students is 2.1. The percentage for Black students is 3.4. The percentage for Hispanic/Latino students is 3.8. The percentage for Native American students is 10.9. The percentage for White students is 1.0.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Black students is higher than for White students. The prevalence for Hispanic students is higher than for White students. The prevalence for Native American students is higher than for Asian students. The prevalence for Native American students is higher than for Black students. The prevalence for Native American students is higher than for Hispanic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2017-2023. This slide shows percentages from 2017 through 2023 for middle school students who have ever been given money, a place to stay, food, or something else of value in exchange for sex.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2017 is 5.7. The percentage for 2019 is 4.5. The percentage for 2021 is 3.0. The percentage for 2023 is 3.3.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2017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participate in school activities one or more hours (such as sports, band, drama, or clubs, during an average week when they are in school).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68.8. The percentage for Male students is 70.3. The percentage for Female students is 67.2. The percentage for 6th grade students is 69.4. The percentage for 7th grade students is 69.2. The percentage for 8th grade students is 67.8. The percentage for Asian students is 71.1. The percentage for Black students is 68.8. The percentage for Hispanic/Latino students is 60.6. The percentage for Native American students is 74.4. The percentage for White students is 81.8.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Asian students is higher than for Hispanic students. The prevalence for Black students is higher than for Hispanic students. The prevalence for Native American students is higher than for Hispanic students. The prevalence for White students is higher than for Asian students. The prevalence for White students is higher than for Black students. The prevalence for White students is higher than for Hispanic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never saw a dentist (for a check-up, exam, teeth cleaning, or other dental work).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1.9. The percentage for Male students is 2.3. The percentage for Female students is 1.4. The percentage for 6th grade students is 2.3. The percentage for 7th grade students is 1.8. The percentage for 8th grade students is 1.5. The percentage for Asian students is 2.3. The percentage for Black students is 1.9. The percentage for Hispanic/Latino students is 2.4. The percentage for Native American students is 4.0. The percentage for White students is 0.4.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6th grade students is higher than for 8th grade students. The prevalence for Black students is higher than for White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119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tried to kill themselves.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13.3. The percentage for 2012 is 10.2. The percentage for 2015 is 12.4. The percentage for 2017 is 12.5. The percentage for 2019 is 14.4. The percentage for 2021 is 12.9. The percentage for 2023 is 12.1.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never saw a dentist (for a check-up, exam, teeth cleaning, or other dental work).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1.2. The percentage for 2021 is 1.3. The percentage for 2023 is 1.9.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increased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120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smoked a cigarette before age 11 years (even one or two puffs).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3.2. The percentage for Male students is 3.4. The percentage for Female students is 3.1. The percentage for 6th grade students is 3.2. The percentage for 7th grade students is 3.1. The percentage for 8th grade students is 3.3. The percentage for Asian students is 3.6. The percentage for Black students is 3.1. The percentage for Hispanic/Latino students is 4.9. The percentage for Native American students is 2.4. The percentage for White students is 0.7.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Asian students is higher than for White students. The prevalence for Black students is higher than for White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cigarettes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1.7. The percentage for Male students is 1.7. The percentage for Female students is 1.6. The percentage for 6th grade students is 1.5. The percentage for 7th grade students is 1.7. The percentage for 8th grade students is 1.7. The percentage for Asian students is 1.5. The percentage for Black students is 1.4. The percentage for Hispanic/Latino students is 3.0. The percentage for Native American students is 7.2. The percentage for White students is 0.5.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Black students is higher than for White students. The prevalence for Hispanic students is higher than for Black students. The prevalence for Hispanic students is higher than for White students. The prevalence for Native American students is higher than for Black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cigarettes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7.6. The percentage for 2012 is 5.0. The percentage for 2015 is 3.8. The percentage for 2017 is 4.0. The percentage for 2019 is 2.5. The percentage for 2021 is 1.3. The percentage for 2023 is 1.7.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2017, and decreased from 2017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cigarettes frequently  (on 20 or more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0.3. The percentage for Male students is 0.3. The percentage for Female students is 0.2. The percentage for 6th grade students is 0.2. The percentage for 7th grade students is 0.2. The percentage for 8th grade students is 0.2. The percentage for Asian students is 0.5. The percentage for Black students is 0.1. The percentage for Hispanic/Latino students is 0.7. The percentage for Native American students is 1.2. The percentage for White students is 0.1.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cigarettes frequently  (on 20 or more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0.9. The percentage for 2012 is 0.7. The percentage for 2015 is 0.5. The percentage for 2017 is 0.6. The percentage for 2019 is 0.2. The percentage for 2021 is 0.2. The percentage for 2023 is 0.3.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cigarettes daily (on all 30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0.2. The percentage for Male students is 0.2. The percentage for Female students is 0.2. The percentage for 6th grade students is 0.1. The percentage for 7th grade students is 0.2. The percentage for 8th grade students is 0.2. The percentage for Asian students is 0.0. The percentage for Black students is 0.1. The percentage for Hispanic/Latino students is 0.5. The percentage for Native American students is 1.2. The percentage for White students is 0.1.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Black students is higher than for Asian students. The prevalence for Hispanic students is higher than for Asian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cigarettes daily (on all 30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0.6. The percentage for 2012 is 0.6. The percentage for 2015 is 0.4. The percentage for 2017 is 0.5. The percentage for 2019 is 0.2. The percentage for 2021 is 0.2. The percentage for 2023 is 0.2.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19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were ever in a physical fight.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76.3. The percentage for 2012 is 69.8. The percentage for 2015 is 63.7. The percentage for 2017 is 67.5. The percentage for 2019 is 65.1. The percentage for 2021 is 60.5. The percentage for 2023 is 62.5.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used electronic vapor products frequently (on 20 or more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0.8. The percentage for Male students is 0.8. The percentage for Female students is 0.7. The percentage for 6th grade students is 0.7. The percentage for 7th grade students is 0.8. The percentage for 8th grade students is 0.7. The percentage for Asian students is 0.0. The percentage for Black students is 0.7. The percentage for Hispanic/Latino students is 1.1. The percentage for Native American students is 2.4. The percentage for White students is 0.1.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Black students is higher than for Asian students. The prevalence for Black students is higher than for White students. The prevalence for Hispanic students is higher than for Asian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2015-2023. This slide shows percentages from 2015 through 2023 for middle school students who currently used electronic vapor products frequently (on 20 or more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2015 is 0.6. The percentage for 2017 is 0.9. The percentage for 2019 is 0.6. The percentage for 2021 is 0.4. The percentage for 2023 is 0.8.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2015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used electronic vapor products daily (on all 30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0.6. The percentage for Male students is 0.7. The percentage for Female students is 0.5. The percentage for 6th grade students is 0.5. The percentage for 7th grade students is 0.6. The percentage for 8th grade students is 0.5. The percentage for Asian students is 0.0. The percentage for Black students is 0.6. The percentage for Hispanic/Latino students is 0.7. The percentage for Native American students is 1.2. The percentage for White students is 0.1.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Black students is higher than for Asian students. The prevalence for Black students is higher than for White students. The prevalence for Hispanic students is higher than for Asian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2015-2023. This slide shows percentages from 2015 through 2023 for middle school students who currently used electronic vapor products daily (on all 30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2015 is 0.5. The percentage for 2017 is 0.7. The percentage for 2019 is 0.4. The percentage for 2021 is 0.3. The percentage for 2023 is 0.6.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2015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used an electronic vapor product ((including e-cigarettes, vapes, vape pens, e-cigars, e-hookahs, hookah pens, and mods [such as JUUL, SMOK, Suorin, Vuse, and blu],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6.2. The percentage for Male students is 5.0. The percentage for Female students is 7.4. The percentage for 6th grade students is 4.7. The percentage for 7th grade students is 6.5. The percentage for 8th grade students is 7.2. The percentage for Asian students is 3.0. The percentage for Black students is 6.2. The percentage for Hispanic/Latino students is 8.6. The percentage for Native American students is 11.8. The percentage for White students is 1.4.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Black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2015-2023. This slide shows percentages from 2015 through 2023 for middle school students who currently used an electronic vapor product ((including e-cigarettes, vapes, vape pens, e-cigars, e-hookahs, hookah pens, and mods [such as JUUL, SMOK, Suorin, Vuse, and blu],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2015 is 5.8. The percentage for 2017 is 5.8. The percentage for 2019 is 5.3. The percentage for 2021 is 4.5. The percentage for 2023 is 6.2.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2015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cigars (such as Swisher Sweets, Middleton''s [including Black &amp; Mild], or Backwoods,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2.6. The percentage for Male students is 2.9. The percentage for Female students is 2.4. The percentage for 6th grade students is 1.8. The percentage for 7th grade students is 2.3. The percentage for 8th grade students is 3.6. The percentage for Asian students is 2.1. The percentage for Black students is 2.6. The percentage for Hispanic/Latino students is 3.4. The percentage for Native American students is 2.3. The percentage for White students is 0.8.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8th grade students is higher than for 6th grade students. The prevalence for 8th grade students is higher than for 7th grade students. The prevalence for Black students is higher than for White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cigars (such as Swisher Sweets, Middleton''s [including Black &amp; Mild], or Backwoods,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7.5. The percentage for 2012 is 6.4. The percentage for 2015 is 5.1. The percentage for 2017 is 4.5. The percentage for 2019 is 2.3. The percentage for 2021 is 1.2. The percentage for 2023 is 2.6.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2015, and decreased from 2015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cigars frequently (cigars, cigarillos, or little cigars, on 20 or more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0.4. The percentage for Male students is 0.6. The percentage for Female students is 0.3. The percentage for 6th grade students is 0.2. The percentage for 7th grade students is 0.2. The percentage for 8th grade students is 0.7. The percentage for Asian students is 0.0. The percentage for Black students is 0.4. The percentage for Hispanic/Latino students is 0.7. The percentage for Native American students is 0.0. The percentage for White students is 0.2.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Native American students. The prevalence for Hispanic students is higher than for Asian students. The prevalence for Hispanic students is higher than for Native American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cigars frequently (cigars, cigarillos, or little cigars, on 20 or more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0.7. The percentage for 2012 is 1.0. The percentage for 2015 is 0.5. The percentage for 2017 is 0.7. The percentage for 2019 is 0.3. The percentage for 2021 is 0.1. The percentage for 2023 is 0.4.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29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were ever bullied on school property.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31.0. The percentage for Male students is 26.1. The percentage for Female students is 35.9. The percentage for 6th grade students is 33.5. The percentage for 7th grade students is 30.2. The percentage for 8th grade students is 29.1. The percentage for Asian students is 35.2. The percentage for Black students is 29.9. The percentage for Hispanic/Latino students is 31.7. The percentage for Native American students is 37.7. The percentage for White students is 33.7.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7th grade students. The prevalence for 6th grade students is higher than for 8th grade students. The prevalence for White students is higher than for Black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cigars daily (cigars, cigarillos, or little cigars, on all 30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0.3. The percentage for Male students is 0.4. The percentage for Female students is 0.2. The percentage for 6th grade students is 0.2. The percentage for 7th grade students is 0.2. The percentage for 8th grade students is 0.5. The percentage for Asian students is 0.0. The percentage for Black students is 0.3. The percentage for Hispanic/Latino students is 0.5. The percentage for Native American students is 0.0. The percentage for White students is 0.2.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Native American students. The prevalence for Hispanic students is higher than for Asian students. The prevalence for Hispanic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cigars daily (cigars, cigarillos, or little cigars, on all 30 days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0.5. The percentage for 2012 is 0.7. The percentage for 2015 is 0.4. The percentage for 2017 is 0.5. The percentage for 2019 is 0.2. The percentage for 2021 is 0.1. The percentage for 2023 is 0.3.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cigarettes or cigars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3.3. The percentage for Male students is 3.4. The percentage for Female students is 3.2. The percentage for 6th grade students is 2.4. The percentage for 7th grade students is 3.1. The percentage for 8th grade students is 4.2. The percentage for Asian students is 2.1. The percentage for Black students is 3.3. The percentage for Hispanic/Latino students is 4.2. The percentage for Native American students is 6.0. The percentage for White students is 1.0.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White students. The prevalence for Hispanic students is higher than for Asian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currently smoked cigarettes or cigars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10.1. The percentage for 2012 is 8.4. The percentage for 2015 is 6.6. The percentage for 2017 is 5.7. The percentage for 2019 is 3.2. The percentage for 2021 is 1.8. The percentage for 2023 is 3.3.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2015, and decreased from 2015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smoked cigarettes or used electronic vapor products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6.7. The percentage for Male students is 5.5. The percentage for Female students is 7.8. The percentage for 6th grade students is 5.1. The percentage for 7th grade students is 7.1. The percentage for 8th grade students is 7.8. The percentage for Asian students is 3.6. The percentage for Black students is 6.8. The percentage for Hispanic/Latino students is 9.0. The percentage for Native American students is 12.1. The percentage for White students is 1.5.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Black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2015-2023. This slide shows percentages from 2015 through 2023 for middle school students who currently smoked cigarettes or used electronic vapor products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2015 is 7.6. The percentage for 2017 is 7.7. The percentage for 2019 is 6.1. The percentage for 2021 is 5.1. The percentage for 2023 is 6.7.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2015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drank alcohol for the first time before age 11 years  (other than a few sips).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13.0. The percentage for Male students is 12.3. The percentage for Female students is 13.6. The percentage for 6th grade students is 13.5. The percentage for 7th grade students is 13.4. The percentage for 8th grade students is 11.8. The percentage for Asian students is 9.6. The percentage for Black students is 13.4. The percentage for Hispanic/Latino students is 13.9. The percentage for Native American students is 12.4. The percentage for White students is 7.3.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8th grade students. The prevalence for 7th grade students is higher than for 8th grade students. The prevalence for Black students is higher than for White students. The prevalence for Hispanic students is higher than for Asian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drank alcohol for the first time before age 11 years  (other than a few sips).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17.6. The percentage for 2012 is 14.2. The percentage for 2015 is 10.9. The percentage for 2017 is 14.4. The percentage for 2019 is 13.1. The percentage for 2021 is 11.7. The percentage for 2023 is 13.0.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2015, and did not change from 2015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tried marijuana for the first time before age 11 years .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2.9. The percentage for Male students is 3.4. The percentage for Female students is 2.4. The percentage for 6th grade students is 2.3. The percentage for 7th grade students is 2.7. The percentage for 8th grade students is 3.3. The percentage for Asian students is 2.4. The percentage for Black students is 3.2. The percentage for Hispanic/Latino students is 2.9. The percentage for Native American students is 4.9. The percentage for White students is 0.2.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8th grade students is higher than for 6th grade students. The prevalence for Black students is higher than for White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tried marijuana for the first time before age 11 years .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5.6. The percentage for 2012 is 4.7. The percentage for 2015 is 3.7. The percentage for 2017 is 4.1. The percentage for 2019 is 4.1. The percentage for 2021 is 2.4. The percentage for 2023 is 2.9.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39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were ever bullied on school property.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29.9. The percentage for 2015 is 30.8. The percentage for 2017 is 32.5. The percentage for 2019 is 32.0. The percentage for 2021 is 28.5. The percentage for 2023 is 31.0.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did not change from 2012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ever took prescription pain medicine without a doctor's prescription or differently than how a doctor told them to use it (counting drugs such as codeine, Vicodin, Oxycontin, hydrocodone, and Percocet).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11.6. The percentage for Male students is 9.8. The percentage for Female students is 13.5. The percentage for 6th grade students is 10.7. The percentage for 7th grade students is 11.2. The percentage for 8th grade students is 13.0. The percentage for Asian students is 9.5. The percentage for Black students is 12.4. The percentage for Hispanic/Latino students is 11.5. The percentage for Native American students is 16.2. The percentage for White students is 5.1.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8th grade students is higher than for 6th grade students. The prevalence for 8th grade students is higher than for 7th grade students. The prevalence for Asian students is higher than for White students. The prevalence for Black students is higher than for White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2017-2023. This slide shows percentages from 2017 through 2023 for middle school students who ever took prescription pain medicine without a doctor's prescription or differently than how a doctor told them to use it (counting drugs such as codeine, Vicodin, Oxycontin, hydrocodone, and Percocet).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2017 is 8.1. The percentage for 2019 is 13.4. The percentage for 2021 is 12.1. The percentage for 2023 is 11.6.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increased from 2017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ever used cocaine (any form of cocaine, including powder, crack, or freebase).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1.6. The percentage for Male students is 1.6. The percentage for Female students is 1.6. The percentage for 6th grade students is 1.3. The percentage for 7th grade students is 1.6. The percentage for 8th grade students is 1.8. The percentage for Asian students is 2.1. The percentage for Black students is 1.3. The percentage for Hispanic/Latino students is 3.0. The percentage for Native American students is 4.9. The percentage for White students is 0.8.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used cocaine (any form of cocaine, including powder, crack, or freebase).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5.2. The percentage for 2012 is 4.8. The percentage for 2015 is 5.2. The percentage for 2017 is 5.9. The percentage for 2019 is 3.7. The percentage for 2021 is 1.8. The percentage for 2023 is 1.6.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did not change from 2007 to 2017, and decreased from 2017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ever used inhalants (sniffed glue, breathed the contents of spray cans, or inhaled any paints or sprays to get high).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6.1. The percentage for Male students is 5.2. The percentage for Female students is 7.0. The percentage for 6th grade students is 5.9. The percentage for 7th grade students is 5.5. The percentage for 8th grade students is 6.8. The percentage for Asian students is 6.9. The percentage for Black students is 5.9. The percentage for Hispanic/Latino students is 7.1. The percentage for Native American students is 8.8. The percentage for White students is 4.1.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8th grade students is higher than for 7th grade students. The prevalence for Black students is higher than for White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ever used inhalants (sniffed glue, breathed the contents of spray cans, or inhaled any paints or sprays to get high).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10.5. The percentage for 2015 is 8.7. The percentage for 2017 is 8.3. The percentage for 2019 is 8.2. The percentage for 2021 is 5.3. The percentage for 2023 is 6.1.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2012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ever had sexual intercourse.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6.9. The percentage for Male students is 9.9. The percentage for Female students is 4.0. The percentage for 6th grade students is 3.1. The percentage for 7th grade students is 6.0. The percentage for 8th grade students is 11.5. The percentage for Asian students is 1.6. The percentage for Black students is 7.9. The percentage for Hispanic/Latino students is 6.5. The percentage for Native American students is 14.0. The percentage for White students is 1.5.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Hispanic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had sexual intercourse.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29.2. The percentage for 2012 is 18.5. The percentage for 2015 is 11.6. The percentage for 2017 is 13.7. The percentage for 2019 is 12.2. The percentage for 2021 is 7.0. The percentage for 2023 is 6.9.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had sexual intercourse for the first time before age 11 years.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2.6. The percentage for Male students is 3.9. The percentage for Female students is 1.3. The percentage for 6th grade students is 2.1. The percentage for 7th grade students is 2.5. The percentage for 8th grade students is 3.0. The percentage for Asian students is 0.5. The percentage for Black students is 2.8. The percentage for Hispanic/Latino students is 2.7. The percentage for Native American students is 5.7. The percentage for White students is 0.6.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8th grade students is higher than for 6th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had sexual intercourse for the first time before age 11 years.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10.3. The percentage for 2012 is 9.1. The percentage for 2015 is 5.0. The percentage for 2017 is 5.1. The percentage for 2019 is 4.5. The percentage for 2021 is 3.1. The percentage for 2023 is 2.6.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2019, and decreased from 2019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49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were ever electronically bullied (counting being bullied through texting, Instagram, Facebook, or other social media).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19.4. The percentage for Male students is 15.0. The percentage for Female students is 23.8. The percentage for 6th grade students is 20.3. The percentage for 7th grade students is 18.2. The percentage for 8th grade students is 19.6. The percentage for Asian students is 23.6. The percentage for Black students is 19.2. The percentage for Hispanic/Latino students is 19.2. The percentage for Native American students is 26.3. The percentage for White students is 18.3.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7th grade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ever had sexual intercourse with three or more persons.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1.8. The percentage for Male students is 2.9. The percentage for Female students is 0.8. The percentage for 6th grade students is 0.7. The percentage for 7th grade students is 1.5. The percentage for 8th grade students is 3.2. The percentage for Asian students is 0.0. The percentage for Black students is 2.1. The percentage for Hispanic/Latino students is 1.6. The percentage for Native American students is 4.3. The percentage for White students is 0.4.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The prevalence for White students is higher than for Asian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had sexual intercourse with three or more persons.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12.0. The percentage for 2012 is 8.1. The percentage for 2015 is 4.7. The percentage for 2017 is 4.9. The percentage for 2019 is 4.0. The percentage for 2021 is 1.9. The percentage for 2023 is 1.8.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2019, and decreased from 2019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used a condom during last sexual intercourse (among students who ever had sexual intercourse).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47.4. The percentage for Male students is 53.2. The percentage for Female students is 34.3. The percentage for 6th grade students is 36.7. The percentage for 7th grade students is 49.1. The percentage for 8th grade students is 50.1. The percentage for Black students is 47.7. The percentage for Hispanic/Latino students is 50.6. All Hispanic students are included in the Hispanic category.  All other races are non-Hispanic. This graph contains weighted results. Missing bar indicates fewer than 30 students in the subgroup.</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used a condom during last sexual intercourse (among students who ever had sexual intercourse).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78.1. The percentage for 2012 is 73.0. The percentage for 2015 is 68.8. The percentage for 2017 is 67.8. The percentage for 2019 is 63.0. The percentage for 2021 is 52.6. The percentage for 2023 is 47.4.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2019, and decreased from 2019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described themselves as slightly or very overweight.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21.6. The percentage for Male students is 21.2. The percentage for Female students is 21.9. The percentage for 6th grade students is 19.9. The percentage for 7th grade students is 21.8. The percentage for 8th grade students is 23.0. The percentage for Asian students is 17.5. The percentage for Black students is 21.4. The percentage for Hispanic/Latino students is 28.3. The percentage for Native American students is 9.0. The percentage for White students is 13.1.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7th grade students is higher than for 6th grade students. The prevalence for 8th grade students is higher than for 6th grade students. The prevalence for Asian students is higher than for Native American students. The prevalence for Black students is higher than for Native American students. The prevalence for Black students is higher than for White students. The prevalence for Hispanic students is higher than for Asian students. The prevalence for Hispanic students is higher than for Black students. The prevalence for Hispanic students is higher than for Native American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described themselves as slightly or very overweight.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19.9. The percentage for 2012 is 20.8. The percentage for 2015 is 20.2. The percentage for 2017 is 20.4. The percentage for 2019 is 21.5. The percentage for 2021 is 25.4. The percentage for 2023 is 21.6.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did not eat breakfast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12.8. The percentage for Male students is 11.0. The percentage for Female students is 14.6. The percentage for 6th grade students is 10.5. The percentage for 7th grade students is 12.2. The percentage for 8th grade students is 15.6. The percentage for Asian students is 7.4. The percentage for Black students is 13.0. The percentage for Hispanic/Latino students is 17.5. The percentage for Native American students is 13.0. The percentage for White students is 4.8.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Black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did not eat breakfast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10.6. The percentage for 2021 is 14.4. The percentage for 2023 is 12.8.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increased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ate breakfast on all 7 days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42.0. The percentage for Male students is 49.8. The percentage for Female students is 34.2. The percentage for 6th grade students is 49.4. The percentage for 7th grade students is 42.1. The percentage for 8th grade students is 34.3. The percentage for Asian students is 56.9. The percentage for Black students is 40.0. The percentage for Hispanic/Latino students is 40.6. The percentage for Native American students is 46.3. The percentage for White students is 55.9.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6th grade students is higher than for 7th grade students. The prevalence for 6th grade students is higher than for 8th grade students. The prevalence for 7th grade students is higher than for 8th grade students. The prevalence for Asian students is higher than for Black students. The prevalence for Asian students is higher than for Hispanic students. The prevalence for White students is higher than for Black students. The prevalence for White students is higher than for Hispanic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ate breakfast on all 7 days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43.4. The percentage for 2021 is 39.4. The percentage for 2023 is 42.0.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59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were ever electronically bullied (counting being bullied through texting, Instagram, Facebook, or other social media).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11.6. The percentage for 2015 is 12.6. The percentage for 2017 is 13.5. The percentage for 2019 is 13.7. The percentage for 2021 is 18.8. The percentage for 2023 is 19.4.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2012 to 2023, increased from 2012 to 2019, and increased from 2019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were physically active at least 60 minutes per day on 5 or more days (in any kind of physical activity that increased their heart rate and made them breathe hard some of the time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41.4. The percentage for Male students is 48.3. The percentage for Female students is 34.5. The percentage for 6th grade students is 38.8. The percentage for 7th grade students is 42.4. The percentage for 8th grade students is 43.3. The percentage for Asian students is 53.7. The percentage for Black students is 37.5. The percentage for Hispanic/Latino students is 38.8. The percentage for Native American students is 39.8. The percentage for White students is 67.7.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Asian students is higher than for Black students. The prevalence for Asian students is higher than for Hispanic students. The prevalence for Asian students is higher than for Native American students. The prevalence for White students is higher than for Asian students. The prevalence for White students is higher than for Black students. The prevalence for White students is higher than for Hispanic students. The prevalence for White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were physically active at least 60 minutes per day on 5 or more days (in any kind of physical activity that increased their heart rate and made them breathe hard some of the time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32.7. The percentage for 2012 is 38.7. The percentage for 2015 is 38.6. The percentage for 2017 is 36.6. The percentage for 2019 is 42.9. The percentage for 2021 is 41.0. The percentage for 2023 is 41.4.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did not participate in at least 60 minutes of physical activity on at least 1 day (in any kind of physical activity that increased their heart rate and made them breathe hard some of the time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24.1. The percentage for Male students is 21.7. The percentage for Female students is 26.5. The percentage for 6th grade students is 26.8. The percentage for 7th grade students is 23.3. The percentage for 8th grade students is 22.0. The percentage for Asian students is 12.6. The percentage for Black students is 27.9. The percentage for Hispanic/Latino students is 24.2. The percentage for Native American students is 30.9. The percentage for White students is 3.9.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7th grade students. The prevalence for 6th grade students is higher than for 8th grade students. The prevalence for Asian students is higher than for White students. The prevalence for Black students is higher than for Asian students. The prevalence for Black students is higher than for Hispanic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did not participate in at least 60 minutes of physical activity on at least 1 day (in any kind of physical activity that increased their heart rate and made them breathe hard some of the time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27.8. The percentage for 2012 is 24.2. The percentage for 2015 is 24.4. The percentage for 2017 is 25.1. The percentage for 2019 is 18.7. The percentage for 2021 is 23.4. The percentage for 2023 is 24.1.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2019, and increased from 2019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were physically active at least 60 minutes per day on all 7 days (in any kind of physical activity that increased their heart rate and made them breathe hard some of the time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26.1. The percentage for Male students is 32.6. The percentage for Female students is 19.7. The percentage for 6th grade students is 24.7. The percentage for 7th grade students is 26.9. The percentage for 8th grade students is 26.7. The percentage for Asian students is 31.6. The percentage for Black students is 24.7. The percentage for Hispanic/Latino students is 23.1. The percentage for Native American students is 27.9. The percentage for White students is 39.1.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Asian students is higher than for Black students. The prevalence for Asian students is higher than for Hispanic students. The prevalence for White students is higher than for Asian students. The prevalence for White students is higher than for Black students. The prevalence for White students is higher than for Hispanic students. The prevalence for White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were physically active at least 60 minutes per day on all 7 days (in any kind of physical activity that increased their heart rate and made them breathe hard some of the time during the 7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21.2. The percentage for 2012 is 24.6. The percentage for 2015 is 23.9. The percentage for 2017 is 23.1. The percentage for 2019 is 24.9. The percentage for 2021 is 24.4. The percentage for 2023 is 26.1.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used social media several times a day.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67.0. The percentage for Male students is 62.6. The percentage for Female students is 71.6. The percentage for 6th grade students is 58.5. The percentage for 7th grade students is 68.8. The percentage for 8th grade students is 74.2. The percentage for Asian students is 46.4. The percentage for Black students is 73.9. The percentage for Hispanic/Latino students is 64.8. The percentage for Native American students is 58.3. The percentage for White students is 31.9.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Asian students is higher than for White students. The prevalence for Black students is higher than for Asian students. The prevalence for Black students is higher than for Hispanic students. The prevalence for Black students is higher than for Native American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reported that their mental health was most of the time or always not good (including stress, anxiety, and depression,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16.1. The percentage for Male students is 11.1. The percentage for Female students is 20.9. The percentage for 6th grade students is 13.2. The percentage for 7th grade students is 16.6. The percentage for 8th grade students is 18.4. The percentage for Asian students is 13.7. The percentage for Black students is 15.1. The percentage for Hispanic/Latino students is 18.6. The percentage for Native American students is 10.5. The percentage for White students is 17.0.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Hispanic students is higher than for Black students. The prevalence for Hispanic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2021-2023. This slide shows percentages from 2021 through 2023 for middle school students who reported that their mental health was most of the time or always not good (including stress, anxiety, and depression,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2021 is 19.3. The percentage for 2023 is 16.1.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2021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got 8 or more hours of sleep (on an average school night).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51.2. The percentage for Male students is 53.7. The percentage for Female students is 48.8. The percentage for 6th grade students is 58.8. The percentage for 7th grade students is 50.1. The percentage for 8th grade students is 44.8. The percentage for Asian students is 59.8. The percentage for Black students is 48.2. The percentage for Hispanic/Latino students is 51.5. The percentage for Native American students is 44.8. The percentage for White students is 69.0.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6th grade students is higher than for 7th grade students. The prevalence for 6th grade students is higher than for 8th grade students. The prevalence for 7th grade students is higher than for 8th grade students. The prevalence for Asian students is higher than for Black students. The prevalence for Asian students is higher than for Hispanic students. The prevalence for Asian students is higher than for Native American students. The prevalence for Hispanic students is higher than for Black students. The prevalence for White students is higher than for Asian students. The prevalence for White students is higher than for Black students. The prevalence for White students is higher than for Hispanic students. The prevalence for White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69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ever seriously thought about killing themselves.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26.9. The percentage for Male students is 18.8. The percentage for Female students is 35.0. The percentage for 6th grade students is 25.3. The percentage for 7th grade students is 27.8. The percentage for 8th grade students is 27.6. The percentage for Asian students is 21.4. The percentage for Black students is 28.3. The percentage for Hispanic/Latino students is 27.4. The percentage for Native American students is 26.4. The percentage for White students is 14.9.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Asian students is higher than for White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2017-2023. This slide shows percentages from 2017 through 2023 for middle school students who got 8 or more hours of sleep (on an average school night).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2017 is 52.2. The percentage for 2019 is 50.3. The percentage for 2021 is 47.8. The percentage for 2023 is 51.2.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2017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usually did not sleep in their parent's or guardian's home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3.0. The percentage for Male students is 3.8. The percentage for Female students is 2.1. The percentage for 6th grade students is 3.0. The percentage for 7th grade students is 2.9. The percentage for 8th grade students is 2.8. The percentage for Asian students is 2.1. The percentage for Black students is 2.9. The percentage for Hispanic/Latino students is 3.9. The percentage for Native American students is 6.8. The percentage for White students is 0.6.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Black students is higher than for White students. The prevalence for Hispanic students is higher than for Black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2017-2023. This slide shows percentages from 2017 through 2023 for middle school students who usually did not sleep in their parent's or guardian's home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2017 is 4.8. The percentage for 2019 is 3.8. The percentage for 2021 is 2.5. The percentage for 2023 is 3.0.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2017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described their grades in school as mostly A''s or B''s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77.7. The percentage for Male students is 76.8. The percentage for Female students is 78.6. The percentage for 6th grade students is 78.8. The percentage for 7th grade students is 77.0. The percentage for 8th grade students is 77.4. The percentage for Asian students is 89.1. The percentage for Black students is 76.2. The percentage for Hispanic/Latino students is 73.0. The percentage for Native American students is 74.0. The percentage for White students is 93.1.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Asian students is higher than for Black students. The prevalence for Asian students is higher than for Hispanic students. The prevalence for Asian students is higher than for Native American students. The prevalence for Black students is higher than for Hispanic students. The prevalence for White students is higher than for Black students. The prevalence for White students is higher than for Hispanic students. The prevalence for White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2015-2023. This slide shows percentages from 2015 through 2023 for middle school students who described their grades in school as mostly A''s or B''s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2015 is 69.9. The percentage for 2017 is 66.3. The percentage for 2019 is 65.8. The percentage for 2021 is 75.6. The percentage for 2023 is 77.7.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increased from 2015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live in District of Columbia wards 1 through 4.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18.2. The percentage for Male students is 19.1. The percentage for Female students is 17.2. The percentage for 6th grade students is 16.3. The percentage for 7th grade students is 18.8. The percentage for 8th grade students is 19.4. The percentage for Asian students is 36.2. The percentage for Black students is 12.7. The percentage for Hispanic/Latino students is 23.7. The percentage for Native American students is 22.4. The percentage for White students is 40.3.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Asian students is higher than for Black students. The prevalence for Asian students is higher than for Hispanic students. The prevalence for Asian students is higher than for Native American students. The prevalence for Hispanic students is higher than for Black students. The prevalence for Native American students is higher than for Black students. The prevalence for White students is higher than for Black students. The prevalence for White students is higher than for Hispanic students. The prevalence for White students is higher than for Native American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live in District of Columbia wards 1 through 4.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18.0. The percentage for 2021 is 17.4. The percentage for 2023 is 18.2.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live in District of Columbia wards 5 through 8.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29.6. The percentage for Male students is 29.8. The percentage for Female students is 29.3. The percentage for 6th grade students is 23.2. The percentage for 7th grade students is 31.3. The percentage for 8th grade students is 34.7. The percentage for Asian students is 14.0. The percentage for Black students is 35.1. The percentage for Hispanic/Latino students is 15.0. The percentage for Native American students is 30.1. The percentage for White students is 20.9.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Hispanic students. The prevalence for Black students is higher than for White students. The prevalence for Native American students is higher than for Asian students. The prevalence for Native American students is higher than for Hispanic students. The prevalence for White students is higher than for Asian students. The prevalence for White students is higher than for Hispanic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think other people at school would describe them as equally feminine and masculine.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17.0. The percentage for Male students is 13.5. The percentage for Female students is 20.2. The percentage for 6th grade students is 18.2. The percentage for 7th grade students is 15.8. The percentage for 8th grade students is 16.8. The percentage for Asian students is 14.7. The percentage for Black students is 18.1. The percentage for Hispanic/Latino students is 16.4. The percentage for Native American students is 20.9. The percentage for White students is 10.5.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7th grade students. The prevalence for Black students is higher than for Hispanic students. The prevalence for Black students is higher than for White students. The prevalence for Hispanic students is higher than for White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think other people at school would describe them as equally feminine and masculine.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16.2. The percentage for 2021 is 17.2. The percentage for 2023 is 17.0.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79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seriously thought about killing themselves.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24.7. The percentage for 2012 is 21.7. The percentage for 2015 is 20.2. The percentage for 2017 is 24.6. The percentage for 2019 is 29.2. The percentage for 2021 is 28.0. The percentage for 2023 is 26.9.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2007 to 2023, decreased from 2007 to 2015, and increased from 2015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ever carried a weapon (such as a gun, knife, or club).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17.9. The percentage for Male students is 22.0. The percentage for Female students is 13.7. The percentage for 6th grade students is 13.9. The percentage for 7th grade students is 16.7. The percentage for 8th grade students is 22.9. The percentage for Asian students is 12.8. The percentage for Black students is 18.5. The percentage for Hispanic/Latino students is 16.1. The percentage for Native American students is 18.8. The percentage for White students is 14.2.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Hispanic students. The prevalence for Black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2007-2023. This slide shows percentages from 2007 through 2023 for middle school students who ever carried a weapon (such as a gun, knife, or club).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2007 is 33.8. The percentage for 2012 is 22.8. The percentage for 2015 is 23.1. The percentage for 2017 is 26.7. The percentage for 2019 is 26.7. The percentage for 2021 is 20.9. The percentage for 2023 is 17.9.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2007 to 2023, decreased from 2007 to 2019, and decreased from 2019 to 2023.Data not available for 2009, 2011.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did not go to school because they felt unsafe at school or on their way to or from school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22.7. The percentage for Male students is 22.8. The percentage for Female students is 22.5. The percentage for 6th grade students is 25.6. The percentage for 7th grade students is 22.8. The percentage for 8th grade students is 19.2. The percentage for Asian students is 11.1. The percentage for Black students is 24.9. The percentage for Hispanic/Latino students is 23.6. The percentage for Native American students is 31.2. The percentage for White students is 4.9.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6th grade students is higher than for 7th grade students. The prevalence for 6th grade students is higher than for 8th grade students. The prevalence for 7th grade students is higher than for 8th grade students. The prevalence for Asian students is higher than for White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did not go to school because they felt unsafe at school or on their way to or from school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13.3. The percentage for 2015 is 12.9. The percentage for 2017 is 16.1. The percentage for 2019 is 15.0. The percentage for 2021 is 16.7. The percentage for 2023 is 22.7.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2012 to 2023, increased from 2012 to 2019, and increased from 2019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have been afraid of being beaten up at school (one or more times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23.9. The percentage for Male students is 22.7. The percentage for Female students is 25.0. The percentage for 6th grade students is 29.1. The percentage for 7th grade students is 23.5. The percentage for 8th grade students is 18.6. The percentage for Asian students is 39.3. The percentage for Black students is 19.9. The percentage for Hispanic/Latino students is 32.7. The percentage for Native American students is 29.3. The percentage for White students is 30.2.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7th grade students. The prevalence for 6th grade students is higher than for 8th grade students. The prevalence for 7th grade students is higher than for 8th grade students. The prevalence for Asian students is higher than for Black students. The prevalence for Asian students is higher than for White students. The prevalence for Hispanic students is higher than for Black students. The prevalence for White students is higher than for Black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have been afraid of being beaten up at school (one or more times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14.7. The percentage for 2015 is 14.4. The percentage for 2017 is 14.8. The percentage for 2019 is 16.0. The percentage for 2021 is 18.3. The percentage for 2023 is 23.9.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2012 to 2023, did not change from 2012 to 2019, and increased from 2019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have ever seen or heard people where they live be violent and abusive (including serious hitting, shouting, throwing items, yelling, or name calling, but not 'play fighting,'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43.0. The percentage for Male students is 39.8. The percentage for Female students is 46.1. The percentage for 6th grade students is 44.1. The percentage for 7th grade students is 42.7. The percentage for 8th grade students is 41.9. The percentage for Asian students is 47.6. The percentage for Black students is 44.2. The percentage for Hispanic/Latino students is 38.6. The percentage for Native American students is 46.3. The percentage for White students is 39.1.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6th grade students is higher than for 8th grade students. The prevalence for Asian students is higher than for Hispanic students. The prevalence for Asian students is higher than for White students. The prevalence for Black students is higher than for Hispanic students. The prevalence for Black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have ever seen or heard people where they live be violent and abusive (including serious hitting, shouting, throwing items, yelling, or name calling, but not 'play fighting,'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46.4. The percentage for 2021 is 37.2. The percentage for 2023 is 43.0.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decreased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were ever physically forced to have sexual intercourse (when they did not want to).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3.7. The percentage for Male students is 2.2. The percentage for Female students is 5.0. The percentage for 6th grade students is 2.5. The percentage for 7th grade students is 3.6. The percentage for 8th grade students is 4.6. The percentage for Asian students is 1.5. The percentage for Black students is 3.4. The percentage for Hispanic/Latino students is 5.8. The percentage for Native American students is 2.4. The percentage for White students is 0.8.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Black students. The prevalence for Hispanic students is higher than for Native American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were ever physically forced to have sexual intercourse (when they did not want to).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4.3. The percentage for 2021 is 4.2. The percentage for 2023 is 3.7.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89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percentages of middle school students who ever made a plan about how they would kill themselves.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17.7. The percentage for Male students is 12.2. The percentage for Female students is 23.1. The percentage for 6th grade students is 15.6. The percentage for 7th grade students is 17.2. The percentage for 8th grade students is 20.0. The percentage for Asian students is 12.5. The percentage for Black students is 18.3. The percentage for Hispanic/Latino students is 18.0. The percentage for Native American students is 18.5. The percentage for White students is 10.7.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White students. The prevalence for Hispanic students is higher than for Asian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experienced physical dating violence (being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14.6. The percentage for Male students is 15.5. The percentage for Female students is 13.4. The percentage for 6th grade students is 16.8. The percentage for 7th grade students is 14.5. The percentage for 8th grade students is 12.8. The percentage for Asian students is 16.7. The percentage for Black students is 14.6. The percentage for Hispanic/Latino students is 14.7. The percentage for Native American students is 18.5. The percentage for White students is 7.4.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male students is higher than for female students. The prevalence for 6th grade students is higher than for 8th grade students. The prevalence for Black students is higher than for White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90</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experienced physical dating violence (being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10.2. The percentage for 2015 is 9.7. The percentage for 2017 is 10.0. The percentage for 2019 is 10.1. The percentage for 2021 is 9.7. The percentage for 2023 is 14.6.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increased from 2012 to 2023, did not change from 2012 to 2019, and increased from 2019 to 2023.This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91</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had someone they were dating or going out with purposely try to control them or emotionally hurt them (counting such things as being told who they could and could not spend time with, being humiliated in front of others, or being threatened if they did not do what they wanted, among students who dated or went out with someone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16.3. The percentage for Male students is 13.4. The percentage for Female students is 19.1. The percentage for 6th grade students is 13.0. The percentage for 7th grade students is 15.4. The percentage for 8th grade students is 19.4. The percentage for Asian students is 12.2. The percentage for Black students is 14.9. The percentage for Hispanic/Latino students is 20.8. The percentage for Native American students is 18.6. The percentage for White students is 16.9.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Hispanic students is higher than for Black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92</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2019-2023. This slide shows percentages from 2019 through 2023 for middle school students who had someone they were dating or going out with purposely try to control them or emotionally hurt them (counting such things as being told who they could and could not spend time with, being humiliated in front of others, or being threatened if they did not do what they wanted, among students who dated or went out with someone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2019 is 16.5. The percentage for 2021 is 14.2. The percentage for 2023 is 16.3.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based on linear trend analyses using logistic regression models controlling for sex, race/ethnicity, and grade (p &lt; 0.05), the prevalence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93</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reported a revealing or sexual photo of them had been texted, e-mailed, or posted electronically without their permission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3.3. The percentage for Male students is 3.3. The percentage for Female students is 3.2. The percentage for 6th grade students is 2.6. The percentage for 7th grade students is 3.1. The percentage for 8th grade students is 3.9. The percentage for Asian students is 2.0. The percentage for Black students is 3.3. The percentage for Hispanic/Latino students is 3.7. The percentage for Native American students is 2.4. The percentage for White students is 1.4.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8th grade students is higher than for 6th grade students. The prevalence for 8th grade students is higher than for 7th grade students. The prevalence for Black students is higher than for White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94</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bullied someone on school property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12.5. The percentage for Male students is 12.1. The percentage for Female students is 12.9. The percentage for 6th grade students is 13.1. The percentage for 7th grade students is 12.7. The percentage for 8th grade students is 11.3. The percentage for Asian students is 9.5. The percentage for Black students is 13.2. The percentage for Hispanic/Latino students is 12.2. The percentage for Native American students is 18.7. The percentage for White students is 7.4.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6th grade students is higher than for 8th grade students. The prevalence for 7th grade students is higher than for 8th grade students. The prevalence for Black students is higher than for White students. The prevalence for Hispanic students is higher than for White students. The prevalence for Native American students is higher than for Asian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95</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bullied someone on school property (during the 12 months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17.0. The percentage for 2015 is 13.9. The percentage for 2017 is 14.5. The percentage for 2019 is 12.1. The percentage for 2021 is 7.9. The percentage for 2023 is 12.5.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2012 to 2023, decreased from 2012 to 2019, and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96</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drank alcohol (at least one drink of alcohol,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6.6. The percentage for Male students is 5.3. The percentage for Female students is 7.9. The percentage for 6th grade students is 4.3. The percentage for 7th grade students is 5.9. The percentage for 8th grade students is 9.4. The percentage for Asian students is 4.9. The percentage for Black students is 6.2. The percentage for Hispanic/Latino students is 7.7. The percentage for Native American students is 11.1. The percentage for White students is 5.4.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Hispanic students is higher than for Black students. The prevalence for Hispanic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97</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These are results from the District of Columbia (Including Charter Schools) (Including Charter Schools) Youth Risk Behavior Surveys, 2012-2023. This slide shows percentages from 2012 through 2023 for middle school students who currently drank alcohol (at least one drink of alcohol, on at least 1 day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2012 is 12.6. The percentage for 2015 is 8.7. The percentage for 2017 is 9.0. The percentage for 2019 is 7.5. The percentage for 2021 is 5.2. The percentage for 2023 is 6.6. </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Significant linear trends (if present) across all available years are described first followed by linear changes in each segment of significant quadratic trends (if present). For this behavior, based on linear and quadratic trend analyses using logistic regression models controlling for sex, race/ethnicity, and grade (p &lt; 0.05), the prevalence decreased from 2012 to 2023, decreased from 2012 to 2019, and did not change from 2019 to 2023. This graph contains weighted results.</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98</a:t>
            </a:fld>
            <a:endParaRPr lang="en-US"/>
          </a:p>
        </p:txBody>
      </p:sp>
    </p:spTree>
    <p:extLst>
      <p:ext uri="{BB962C8B-B14F-4D97-AF65-F5344CB8AC3E}">
        <p14:creationId xmlns:p14="http://schemas.microsoft.com/office/powerpoint/2010/main" val="105496036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latin typeface="Verdana" panose="020B0604020202020204" pitchFamily="34" charset="0"/>
              </a:rPr>
              <a:t>Data for this slide are from the 2023 District of Columbia (Including Charter Schools) Youth Risk Behavior Survey. This slide shows the percentage of middle school students who currently used marijuana (one or more times during the 30 days before the survey). </a:t>
            </a:r>
            <a:endParaRPr lang="en-US"/>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The percentage for all students is 7.0. The percentage for Male students is 6.4. The percentage for Female students is 7.5. The percentage for 6th grade students is 2.7. The percentage for 7th grade students is 6.4. The percentage for 8th grade students is 11.7. The percentage for Asian students is 1.6. The percentage for Black students is 7.9. The percentage for Hispanic/Latino students is 6.3. The percentage for Native American students is 14.7. The percentage for White students is 1.1. All Hispanic students are included in the Hispanic category.  All other races are non-Hispanic. This graph contains weighted results.</a:t>
            </a:r>
            <a:endParaRPr lang="en-US" dirty="0">
              <a:latin typeface="Verdana" pitchFamily="34" charset="0"/>
            </a:endParaRPr>
          </a:p>
          <a:p>
            <a:pPr>
              <a:spcBef>
                <a:spcPct val="0"/>
              </a:spcBef>
            </a:pPr>
            <a:endParaRPr lang="en-US" baseline="0" dirty="0">
              <a:latin typeface="Verdana" pitchFamily="34" charset="0"/>
            </a:endParaRPr>
          </a:p>
          <a:p>
            <a:pPr>
              <a:spcBef>
                <a:spcPct val="0"/>
              </a:spcBef>
            </a:pPr>
            <a:r>
              <a:rPr lang="en-US" sz="1000" baseline="0" dirty="0">
                <a:latin typeface="Verdana" pitchFamily="34" charset="0"/>
              </a:rPr>
              <a:t>For this behavior, the prevalence for female students is higher than for male students. The prevalence for 7th grade students is higher than for 6th grade students. The prevalence for 8th grade students is higher than for 6th grade students. The prevalence for 8th grade students is higher than for 7th grade students. The prevalence for Black students is higher than for Asian students. The prevalence for Black students is higher than for Hispanic students. The prevalence for Black students is higher than for White students. The prevalence for Hispanic students is higher than for Asian students. The prevalence for Hispanic students is higher than for White students. The prevalence for Native American students is higher than for Asian students. The prevalence for Native American students is higher than for Hispanic students. The prevalence for Native American students is higher than for White students. (Based on t-test analysis, p &lt; 0.05.)</a:t>
            </a:r>
            <a:endParaRPr lang="en-US" dirty="0">
              <a:latin typeface="Verdana" pitchFamily="34" charset="0"/>
            </a:endParaRPr>
          </a:p>
        </p:txBody>
      </p:sp>
      <p:sp>
        <p:nvSpPr>
          <p:cNvPr id="4" name="Slide Number Placeholder 3"/>
          <p:cNvSpPr>
            <a:spLocks noGrp="1"/>
          </p:cNvSpPr>
          <p:nvPr>
            <p:ph type="sldNum" sz="quarter" idx="10"/>
          </p:nvPr>
        </p:nvSpPr>
        <p:spPr/>
        <p:txBody>
          <a:bodyPr/>
          <a:lstStyle/>
          <a:p>
            <a:pPr>
              <a:defRPr/>
            </a:pPr>
            <a:fld id="{F357B3D8-D94B-43BD-BD5D-DB0C895CAD9B}" type="slidenum">
              <a:rPr lang="en-US" sz="1000"/>
              <a:pPr>
                <a:defRPr/>
              </a:pPr>
              <a:t>99</a:t>
            </a:fld>
            <a:endParaRPr lang="en-US"/>
          </a:p>
        </p:txBody>
      </p:sp>
    </p:spTree>
    <p:extLst>
      <p:ext uri="{BB962C8B-B14F-4D97-AF65-F5344CB8AC3E}">
        <p14:creationId xmlns:p14="http://schemas.microsoft.com/office/powerpoint/2010/main" val="1054960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4275" name="Rectangle 3"/>
          <p:cNvSpPr>
            <a:spLocks noGrp="1" noChangeArrowheads="1"/>
          </p:cNvSpPr>
          <p:nvPr>
            <p:ph type="ctrTitle"/>
          </p:nvPr>
        </p:nvSpPr>
        <p:spPr>
          <a:xfrm>
            <a:off x="903818" y="2286000"/>
            <a:ext cx="10384367" cy="1143000"/>
          </a:xfrm>
          <a:prstGeom prst="rect">
            <a:avLst/>
          </a:prstGeom>
        </p:spPr>
        <p:txBody>
          <a:bodyPr anchor="b"/>
          <a:lstStyle>
            <a:lvl1pPr>
              <a:defRPr/>
            </a:lvl1pPr>
          </a:lstStyle>
          <a:p>
            <a:r>
              <a:rPr lang="en-US"/>
              <a:t>Click to edit Master title style</a:t>
            </a:r>
          </a:p>
        </p:txBody>
      </p:sp>
      <p:sp>
        <p:nvSpPr>
          <p:cNvPr id="54276" name="Rectangle 4"/>
          <p:cNvSpPr>
            <a:spLocks noGrp="1" noChangeArrowheads="1"/>
          </p:cNvSpPr>
          <p:nvPr>
            <p:ph type="subTitle" idx="1"/>
          </p:nvPr>
        </p:nvSpPr>
        <p:spPr>
          <a:xfrm>
            <a:off x="1805518" y="3886200"/>
            <a:ext cx="8580967" cy="1752600"/>
          </a:xfrm>
          <a:prstGeom prst="rect">
            <a:avLst/>
          </a:prstGeom>
        </p:spPr>
        <p:txBody>
          <a:bodyPr/>
          <a:lstStyle>
            <a:lvl1pPr marL="0" indent="0" algn="ctr">
              <a:buFont typeface="Monotype Sorts" pitchFamily="2" charset="2"/>
              <a:buNone/>
              <a:defRPr/>
            </a:lvl1pPr>
          </a:lstStyle>
          <a:p>
            <a:r>
              <a:rPr lang="en-US"/>
              <a:t>Click to edit Master subtitle style</a:t>
            </a:r>
          </a:p>
        </p:txBody>
      </p:sp>
    </p:spTree>
    <p:extLst>
      <p:ext uri="{BB962C8B-B14F-4D97-AF65-F5344CB8AC3E}">
        <p14:creationId xmlns:p14="http://schemas.microsoft.com/office/powerpoint/2010/main" val="3156585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12192000" cy="1104900"/>
          </a:xfrm>
          <a:prstGeom prst="rect">
            <a:avLst/>
          </a:prstGeom>
        </p:spPr>
        <p:txBody>
          <a:bodyPr/>
          <a:lstStyle/>
          <a:p>
            <a:r>
              <a:rPr lang="en-US" dirty="0"/>
              <a:t>Click to edit Master title style</a:t>
            </a:r>
          </a:p>
        </p:txBody>
      </p:sp>
      <p:sp>
        <p:nvSpPr>
          <p:cNvPr id="3" name="Vertical Text Placeholder 2"/>
          <p:cNvSpPr>
            <a:spLocks noGrp="1"/>
          </p:cNvSpPr>
          <p:nvPr>
            <p:ph type="body" orient="vert" idx="1"/>
          </p:nvPr>
        </p:nvSpPr>
        <p:spPr>
          <a:xfrm>
            <a:off x="812800" y="1524000"/>
            <a:ext cx="10746317" cy="41148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361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04300" y="342900"/>
            <a:ext cx="2736851" cy="5295900"/>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791633" y="342900"/>
            <a:ext cx="8009467" cy="52959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9536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12192000" cy="1104900"/>
          </a:xfrm>
          <a:prstGeom prst="rect">
            <a:avLst/>
          </a:prstGeom>
        </p:spPr>
        <p:txBody>
          <a:bodyPr/>
          <a:lstStyle/>
          <a:p>
            <a:r>
              <a:rPr lang="en-US" dirty="0"/>
              <a:t>Click to edit Master title style</a:t>
            </a:r>
          </a:p>
        </p:txBody>
      </p:sp>
      <p:sp>
        <p:nvSpPr>
          <p:cNvPr id="3" name="Chart Placeholder 2"/>
          <p:cNvSpPr>
            <a:spLocks noGrp="1"/>
          </p:cNvSpPr>
          <p:nvPr>
            <p:ph type="chart" idx="1"/>
          </p:nvPr>
        </p:nvSpPr>
        <p:spPr>
          <a:xfrm>
            <a:off x="812800" y="1524000"/>
            <a:ext cx="10746317" cy="4114800"/>
          </a:xfrm>
          <a:prstGeom prst="rect">
            <a:avLst/>
          </a:prstGeom>
        </p:spPr>
        <p:txBody>
          <a:bodyPr/>
          <a:lstStyle/>
          <a:p>
            <a:pPr lvl="0"/>
            <a:endParaRPr lang="en-US" noProof="0"/>
          </a:p>
        </p:txBody>
      </p:sp>
    </p:spTree>
    <p:extLst>
      <p:ext uri="{BB962C8B-B14F-4D97-AF65-F5344CB8AC3E}">
        <p14:creationId xmlns:p14="http://schemas.microsoft.com/office/powerpoint/2010/main" val="119772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42900"/>
            <a:ext cx="12192000" cy="1104900"/>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812800" y="1524000"/>
            <a:ext cx="10746317"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717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672546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791634" y="342900"/>
            <a:ext cx="10949517" cy="11049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12801" y="1524000"/>
            <a:ext cx="5270500"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6501" y="1524000"/>
            <a:ext cx="5272617" cy="4114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785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8269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91634" y="342900"/>
            <a:ext cx="10949517" cy="11049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07435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1628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72721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24495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8" name="Text Box 11"/>
          <p:cNvSpPr txBox="1">
            <a:spLocks noChangeArrowheads="1"/>
          </p:cNvSpPr>
          <p:nvPr/>
        </p:nvSpPr>
        <p:spPr bwMode="auto">
          <a:xfrm>
            <a:off x="4406901" y="6310313"/>
            <a:ext cx="6159500" cy="336550"/>
          </a:xfrm>
          <a:prstGeom prst="rect">
            <a:avLst/>
          </a:prstGeom>
          <a:noFill/>
          <a:ln>
            <a:noFill/>
          </a:ln>
        </p:spPr>
        <p:txBody>
          <a:bodyPr>
            <a:spAutoFit/>
          </a:bodyPr>
          <a:lstStyle>
            <a:lvl1pPr algn="ctr" eaLnBrk="0" hangingPunct="0">
              <a:defRPr sz="2000" b="1">
                <a:solidFill>
                  <a:srgbClr val="FFCC00"/>
                </a:solidFill>
                <a:latin typeface="Arial" pitchFamily="34" charset="0"/>
              </a:defRPr>
            </a:lvl1pPr>
            <a:lvl2pPr marL="742950" indent="-285750" algn="ctr" eaLnBrk="0" hangingPunct="0">
              <a:defRPr sz="2000" b="1">
                <a:solidFill>
                  <a:srgbClr val="FFCC00"/>
                </a:solidFill>
                <a:latin typeface="Arial" pitchFamily="34" charset="0"/>
              </a:defRPr>
            </a:lvl2pPr>
            <a:lvl3pPr marL="1143000" indent="-228600" algn="ctr" eaLnBrk="0" hangingPunct="0">
              <a:defRPr sz="2000" b="1">
                <a:solidFill>
                  <a:srgbClr val="FFCC00"/>
                </a:solidFill>
                <a:latin typeface="Arial" pitchFamily="34" charset="0"/>
              </a:defRPr>
            </a:lvl3pPr>
            <a:lvl4pPr marL="1600200" indent="-228600" algn="ctr" eaLnBrk="0" hangingPunct="0">
              <a:defRPr sz="2000" b="1">
                <a:solidFill>
                  <a:srgbClr val="FFCC00"/>
                </a:solidFill>
                <a:latin typeface="Arial" pitchFamily="34" charset="0"/>
              </a:defRPr>
            </a:lvl4pPr>
            <a:lvl5pPr marL="2057400" indent="-228600" algn="ctr" eaLnBrk="0" hangingPunct="0">
              <a:defRPr sz="2000" b="1">
                <a:solidFill>
                  <a:srgbClr val="FFCC00"/>
                </a:solidFill>
                <a:latin typeface="Arial" pitchFamily="34" charset="0"/>
              </a:defRPr>
            </a:lvl5pPr>
            <a:lvl6pPr marL="2514600" indent="-228600" algn="ctr" eaLnBrk="0" fontAlgn="base" hangingPunct="0">
              <a:spcBef>
                <a:spcPct val="0"/>
              </a:spcBef>
              <a:spcAft>
                <a:spcPct val="0"/>
              </a:spcAft>
              <a:defRPr sz="2000" b="1">
                <a:solidFill>
                  <a:srgbClr val="FFCC00"/>
                </a:solidFill>
                <a:latin typeface="Arial" pitchFamily="34" charset="0"/>
              </a:defRPr>
            </a:lvl6pPr>
            <a:lvl7pPr marL="2971800" indent="-228600" algn="ctr" eaLnBrk="0" fontAlgn="base" hangingPunct="0">
              <a:spcBef>
                <a:spcPct val="0"/>
              </a:spcBef>
              <a:spcAft>
                <a:spcPct val="0"/>
              </a:spcAft>
              <a:defRPr sz="2000" b="1">
                <a:solidFill>
                  <a:srgbClr val="FFCC00"/>
                </a:solidFill>
                <a:latin typeface="Arial" pitchFamily="34" charset="0"/>
              </a:defRPr>
            </a:lvl7pPr>
            <a:lvl8pPr marL="3429000" indent="-228600" algn="ctr" eaLnBrk="0" fontAlgn="base" hangingPunct="0">
              <a:spcBef>
                <a:spcPct val="0"/>
              </a:spcBef>
              <a:spcAft>
                <a:spcPct val="0"/>
              </a:spcAft>
              <a:defRPr sz="2000" b="1">
                <a:solidFill>
                  <a:srgbClr val="FFCC00"/>
                </a:solidFill>
                <a:latin typeface="Arial" pitchFamily="34" charset="0"/>
              </a:defRPr>
            </a:lvl8pPr>
            <a:lvl9pPr marL="3886200" indent="-228600" algn="ctr" eaLnBrk="0" fontAlgn="base" hangingPunct="0">
              <a:spcBef>
                <a:spcPct val="0"/>
              </a:spcBef>
              <a:spcAft>
                <a:spcPct val="0"/>
              </a:spcAft>
              <a:defRPr sz="2000" b="1">
                <a:solidFill>
                  <a:srgbClr val="FFCC00"/>
                </a:solidFill>
                <a:latin typeface="Arial" pitchFamily="34" charset="0"/>
              </a:defRPr>
            </a:lvl9pPr>
          </a:lstStyle>
          <a:p>
            <a:pPr algn="l">
              <a:defRPr/>
            </a:pPr>
            <a:endParaRPr lang="en-US" sz="1600" b="0">
              <a:solidFill>
                <a:srgbClr val="FFFFFF"/>
              </a:solidFill>
              <a:latin typeface="Times New Roman" pitchFamily="18" charset="0"/>
            </a:endParaRPr>
          </a:p>
        </p:txBody>
      </p:sp>
      <p:sp>
        <p:nvSpPr>
          <p:cNvPr id="1029" name="Text Box 12"/>
          <p:cNvSpPr txBox="1">
            <a:spLocks noChangeArrowheads="1"/>
          </p:cNvSpPr>
          <p:nvPr/>
        </p:nvSpPr>
        <p:spPr bwMode="auto">
          <a:xfrm>
            <a:off x="7044267" y="6172200"/>
            <a:ext cx="2548467" cy="336550"/>
          </a:xfrm>
          <a:prstGeom prst="rect">
            <a:avLst/>
          </a:prstGeom>
          <a:noFill/>
          <a:ln>
            <a:noFill/>
          </a:ln>
        </p:spPr>
        <p:txBody>
          <a:bodyPr>
            <a:spAutoFit/>
          </a:bodyPr>
          <a:lstStyle>
            <a:lvl1pPr algn="ctr" eaLnBrk="0" hangingPunct="0">
              <a:defRPr sz="2000" b="1">
                <a:solidFill>
                  <a:srgbClr val="FFCC00"/>
                </a:solidFill>
                <a:latin typeface="Arial" pitchFamily="34" charset="0"/>
              </a:defRPr>
            </a:lvl1pPr>
            <a:lvl2pPr marL="742950" indent="-285750" algn="ctr" eaLnBrk="0" hangingPunct="0">
              <a:defRPr sz="2000" b="1">
                <a:solidFill>
                  <a:srgbClr val="FFCC00"/>
                </a:solidFill>
                <a:latin typeface="Arial" pitchFamily="34" charset="0"/>
              </a:defRPr>
            </a:lvl2pPr>
            <a:lvl3pPr marL="1143000" indent="-228600" algn="ctr" eaLnBrk="0" hangingPunct="0">
              <a:defRPr sz="2000" b="1">
                <a:solidFill>
                  <a:srgbClr val="FFCC00"/>
                </a:solidFill>
                <a:latin typeface="Arial" pitchFamily="34" charset="0"/>
              </a:defRPr>
            </a:lvl3pPr>
            <a:lvl4pPr marL="1600200" indent="-228600" algn="ctr" eaLnBrk="0" hangingPunct="0">
              <a:defRPr sz="2000" b="1">
                <a:solidFill>
                  <a:srgbClr val="FFCC00"/>
                </a:solidFill>
                <a:latin typeface="Arial" pitchFamily="34" charset="0"/>
              </a:defRPr>
            </a:lvl4pPr>
            <a:lvl5pPr marL="2057400" indent="-228600" algn="ctr" eaLnBrk="0" hangingPunct="0">
              <a:defRPr sz="2000" b="1">
                <a:solidFill>
                  <a:srgbClr val="FFCC00"/>
                </a:solidFill>
                <a:latin typeface="Arial" pitchFamily="34" charset="0"/>
              </a:defRPr>
            </a:lvl5pPr>
            <a:lvl6pPr marL="2514600" indent="-228600" algn="ctr" eaLnBrk="0" fontAlgn="base" hangingPunct="0">
              <a:spcBef>
                <a:spcPct val="0"/>
              </a:spcBef>
              <a:spcAft>
                <a:spcPct val="0"/>
              </a:spcAft>
              <a:defRPr sz="2000" b="1">
                <a:solidFill>
                  <a:srgbClr val="FFCC00"/>
                </a:solidFill>
                <a:latin typeface="Arial" pitchFamily="34" charset="0"/>
              </a:defRPr>
            </a:lvl6pPr>
            <a:lvl7pPr marL="2971800" indent="-228600" algn="ctr" eaLnBrk="0" fontAlgn="base" hangingPunct="0">
              <a:spcBef>
                <a:spcPct val="0"/>
              </a:spcBef>
              <a:spcAft>
                <a:spcPct val="0"/>
              </a:spcAft>
              <a:defRPr sz="2000" b="1">
                <a:solidFill>
                  <a:srgbClr val="FFCC00"/>
                </a:solidFill>
                <a:latin typeface="Arial" pitchFamily="34" charset="0"/>
              </a:defRPr>
            </a:lvl7pPr>
            <a:lvl8pPr marL="3429000" indent="-228600" algn="ctr" eaLnBrk="0" fontAlgn="base" hangingPunct="0">
              <a:spcBef>
                <a:spcPct val="0"/>
              </a:spcBef>
              <a:spcAft>
                <a:spcPct val="0"/>
              </a:spcAft>
              <a:defRPr sz="2000" b="1">
                <a:solidFill>
                  <a:srgbClr val="FFCC00"/>
                </a:solidFill>
                <a:latin typeface="Arial" pitchFamily="34" charset="0"/>
              </a:defRPr>
            </a:lvl8pPr>
            <a:lvl9pPr marL="3886200" indent="-228600" algn="ctr" eaLnBrk="0" fontAlgn="base" hangingPunct="0">
              <a:spcBef>
                <a:spcPct val="0"/>
              </a:spcBef>
              <a:spcAft>
                <a:spcPct val="0"/>
              </a:spcAft>
              <a:defRPr sz="2000" b="1">
                <a:solidFill>
                  <a:srgbClr val="FFCC00"/>
                </a:solidFill>
                <a:latin typeface="Arial" pitchFamily="34" charset="0"/>
              </a:defRPr>
            </a:lvl9pPr>
          </a:lstStyle>
          <a:p>
            <a:pPr algn="l">
              <a:defRPr/>
            </a:pPr>
            <a:endParaRPr lang="en-US" sz="1600" b="0">
              <a:solidFill>
                <a:srgbClr val="FFFFFF"/>
              </a:solidFill>
              <a:latin typeface="Times New Roman" pitchFamily="18" charset="0"/>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6733309"/>
            <a:ext cx="12192000" cy="142209"/>
          </a:xfrm>
          <a:prstGeom prst="rect">
            <a:avLst/>
          </a:prstGeom>
        </p:spPr>
      </p:pic>
    </p:spTree>
  </p:cSld>
  <p:clrMap bg1="lt1" tx1="dk1" bg2="lt2" tx2="dk2" accent1="accent1" accent2="accent2" accent3="accent3" accent4="accent4" accent5="accent5" accent6="accent6" hlink="hlink" folHlink="folHlink"/>
  <p:sldLayoutIdLst>
    <p:sldLayoutId id="2147483690"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Lst>
  <p:txStyles>
    <p:titleStyle>
      <a:lvl1pPr algn="ctr" rtl="0" eaLnBrk="0" fontAlgn="base" hangingPunct="0">
        <a:spcBef>
          <a:spcPct val="0"/>
        </a:spcBef>
        <a:spcAft>
          <a:spcPct val="0"/>
        </a:spcAft>
        <a:defRPr sz="2000" b="1">
          <a:solidFill>
            <a:srgbClr val="FFCC00"/>
          </a:solidFill>
          <a:latin typeface="+mj-lt"/>
          <a:ea typeface="+mj-ea"/>
          <a:cs typeface="+mj-cs"/>
        </a:defRPr>
      </a:lvl1pPr>
      <a:lvl2pPr algn="ctr" rtl="0" eaLnBrk="0" fontAlgn="base" hangingPunct="0">
        <a:spcBef>
          <a:spcPct val="0"/>
        </a:spcBef>
        <a:spcAft>
          <a:spcPct val="0"/>
        </a:spcAft>
        <a:defRPr sz="2000" b="1">
          <a:solidFill>
            <a:srgbClr val="FFCC00"/>
          </a:solidFill>
          <a:latin typeface="Arial" charset="0"/>
        </a:defRPr>
      </a:lvl2pPr>
      <a:lvl3pPr algn="ctr" rtl="0" eaLnBrk="0" fontAlgn="base" hangingPunct="0">
        <a:spcBef>
          <a:spcPct val="0"/>
        </a:spcBef>
        <a:spcAft>
          <a:spcPct val="0"/>
        </a:spcAft>
        <a:defRPr sz="2000" b="1">
          <a:solidFill>
            <a:srgbClr val="FFCC00"/>
          </a:solidFill>
          <a:latin typeface="Arial" charset="0"/>
        </a:defRPr>
      </a:lvl3pPr>
      <a:lvl4pPr algn="ctr" rtl="0" eaLnBrk="0" fontAlgn="base" hangingPunct="0">
        <a:spcBef>
          <a:spcPct val="0"/>
        </a:spcBef>
        <a:spcAft>
          <a:spcPct val="0"/>
        </a:spcAft>
        <a:defRPr sz="2000" b="1">
          <a:solidFill>
            <a:srgbClr val="FFCC00"/>
          </a:solidFill>
          <a:latin typeface="Arial" charset="0"/>
        </a:defRPr>
      </a:lvl4pPr>
      <a:lvl5pPr algn="ctr" rtl="0" eaLnBrk="0" fontAlgn="base" hangingPunct="0">
        <a:spcBef>
          <a:spcPct val="0"/>
        </a:spcBef>
        <a:spcAft>
          <a:spcPct val="0"/>
        </a:spcAft>
        <a:defRPr sz="2000" b="1">
          <a:solidFill>
            <a:srgbClr val="FFCC00"/>
          </a:solidFill>
          <a:latin typeface="Arial" charset="0"/>
        </a:defRPr>
      </a:lvl5pPr>
      <a:lvl6pPr marL="457200" algn="ctr" rtl="0" eaLnBrk="0" fontAlgn="base" hangingPunct="0">
        <a:spcBef>
          <a:spcPct val="0"/>
        </a:spcBef>
        <a:spcAft>
          <a:spcPct val="0"/>
        </a:spcAft>
        <a:defRPr sz="2000" b="1">
          <a:solidFill>
            <a:srgbClr val="FFCC00"/>
          </a:solidFill>
          <a:latin typeface="Arial" charset="0"/>
        </a:defRPr>
      </a:lvl6pPr>
      <a:lvl7pPr marL="914400" algn="ctr" rtl="0" eaLnBrk="0" fontAlgn="base" hangingPunct="0">
        <a:spcBef>
          <a:spcPct val="0"/>
        </a:spcBef>
        <a:spcAft>
          <a:spcPct val="0"/>
        </a:spcAft>
        <a:defRPr sz="2000" b="1">
          <a:solidFill>
            <a:srgbClr val="FFCC00"/>
          </a:solidFill>
          <a:latin typeface="Arial" charset="0"/>
        </a:defRPr>
      </a:lvl7pPr>
      <a:lvl8pPr marL="1371600" algn="ctr" rtl="0" eaLnBrk="0" fontAlgn="base" hangingPunct="0">
        <a:spcBef>
          <a:spcPct val="0"/>
        </a:spcBef>
        <a:spcAft>
          <a:spcPct val="0"/>
        </a:spcAft>
        <a:defRPr sz="2000" b="1">
          <a:solidFill>
            <a:srgbClr val="FFCC00"/>
          </a:solidFill>
          <a:latin typeface="Arial" charset="0"/>
        </a:defRPr>
      </a:lvl8pPr>
      <a:lvl9pPr marL="1828800" algn="ctr" rtl="0" eaLnBrk="0" fontAlgn="base" hangingPunct="0">
        <a:spcBef>
          <a:spcPct val="0"/>
        </a:spcBef>
        <a:spcAft>
          <a:spcPct val="0"/>
        </a:spcAft>
        <a:defRPr sz="2000" b="1">
          <a:solidFill>
            <a:srgbClr val="FFCC00"/>
          </a:solidFill>
          <a:latin typeface="Arial" charset="0"/>
        </a:defRPr>
      </a:lvl9pPr>
    </p:titleStyle>
    <p:bodyStyle>
      <a:lvl1pPr marL="342900" indent="-3429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ea typeface="+mn-ea"/>
          <a:cs typeface="+mn-cs"/>
        </a:defRPr>
      </a:lvl1pPr>
      <a:lvl2pPr marL="742950" indent="-285750" algn="l" rtl="0" eaLnBrk="0" fontAlgn="base" hangingPunct="0">
        <a:spcBef>
          <a:spcPct val="0"/>
        </a:spcBef>
        <a:spcAft>
          <a:spcPct val="50000"/>
        </a:spcAft>
        <a:buClr>
          <a:schemeClr val="tx2"/>
        </a:buClr>
        <a:buSzPct val="70000"/>
        <a:buFont typeface="Monotype Sorts" pitchFamily="2" charset="2"/>
        <a:buChar char="l"/>
        <a:defRPr sz="2000">
          <a:solidFill>
            <a:schemeClr val="tx1"/>
          </a:solidFill>
          <a:latin typeface="+mn-lt"/>
        </a:defRPr>
      </a:lvl2pPr>
      <a:lvl3pPr marL="1143000" indent="-228600" algn="l" rtl="0" eaLnBrk="0" fontAlgn="base" hangingPunct="0">
        <a:spcBef>
          <a:spcPct val="0"/>
        </a:spcBef>
        <a:spcAft>
          <a:spcPct val="50000"/>
        </a:spcAft>
        <a:buClr>
          <a:schemeClr val="tx2"/>
        </a:buClr>
        <a:buSzPct val="70000"/>
        <a:buFont typeface="Monotype Sorts" pitchFamily="2" charset="2"/>
        <a:buChar char="ä"/>
        <a:defRPr sz="2000">
          <a:solidFill>
            <a:schemeClr val="tx1"/>
          </a:solidFill>
          <a:latin typeface="+mn-lt"/>
        </a:defRPr>
      </a:lvl3pPr>
      <a:lvl4pPr marL="1600200" indent="-228600" algn="l" rtl="0" eaLnBrk="0" fontAlgn="base" hangingPunct="0">
        <a:spcBef>
          <a:spcPct val="0"/>
        </a:spcBef>
        <a:spcAft>
          <a:spcPct val="50000"/>
        </a:spcAft>
        <a:buClr>
          <a:schemeClr val="tx2"/>
        </a:buClr>
        <a:buSzPct val="70000"/>
        <a:buFont typeface="Monotype Sorts" pitchFamily="2" charset="2"/>
        <a:buChar char="n"/>
        <a:defRPr sz="2000">
          <a:solidFill>
            <a:schemeClr val="tx1"/>
          </a:solidFill>
          <a:latin typeface="+mn-lt"/>
        </a:defRPr>
      </a:lvl4pPr>
      <a:lvl5pPr marL="20574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5pPr>
      <a:lvl6pPr marL="25146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6pPr>
      <a:lvl7pPr marL="29718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7pPr>
      <a:lvl8pPr marL="34290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8pPr>
      <a:lvl9pPr marL="3886200" indent="-228600" algn="l" rtl="0" eaLnBrk="0" fontAlgn="base" hangingPunct="0">
        <a:spcBef>
          <a:spcPct val="0"/>
        </a:spcBef>
        <a:spcAft>
          <a:spcPct val="50000"/>
        </a:spcAft>
        <a:buClr>
          <a:schemeClr val="tx2"/>
        </a:buClr>
        <a:buSzPct val="70000"/>
        <a:buFont typeface="Monotype Sorts" pitchFamily="2" charset="2"/>
        <a:buChar char="è"/>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00.xml.rels><?xml version="1.0" encoding="UTF-8" standalone="yes"?>
<Relationships xmlns="http://schemas.openxmlformats.org/package/2006/relationships"><Relationship Id="rId3" Type="http://schemas.openxmlformats.org/officeDocument/2006/relationships/chart" Target="../charts/chart100.xml"/><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3" Type="http://schemas.openxmlformats.org/officeDocument/2006/relationships/chart" Target="../charts/chart101.xml"/><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3" Type="http://schemas.openxmlformats.org/officeDocument/2006/relationships/chart" Target="../charts/chart102.xml"/><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chart" Target="../charts/chart103.xml"/><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chart" Target="../charts/chart104.xml"/><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chart" Target="../charts/chart105.xml"/><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chart" Target="../charts/chart106.xml"/><Relationship Id="rId2" Type="http://schemas.openxmlformats.org/officeDocument/2006/relationships/notesSlide" Target="../notesSlides/notesSlide106.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chart" Target="../charts/chart107.xml"/><Relationship Id="rId2" Type="http://schemas.openxmlformats.org/officeDocument/2006/relationships/notesSlide" Target="../notesSlides/notesSlide107.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chart" Target="../charts/chart108.xml"/><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chart" Target="../charts/chart109.xml"/><Relationship Id="rId2" Type="http://schemas.openxmlformats.org/officeDocument/2006/relationships/notesSlide" Target="../notesSlides/notesSlide10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10.xml.rels><?xml version="1.0" encoding="UTF-8" standalone="yes"?>
<Relationships xmlns="http://schemas.openxmlformats.org/package/2006/relationships"><Relationship Id="rId3" Type="http://schemas.openxmlformats.org/officeDocument/2006/relationships/chart" Target="../charts/chart110.xml"/><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chart" Target="../charts/chart111.xml"/><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3" Type="http://schemas.openxmlformats.org/officeDocument/2006/relationships/chart" Target="../charts/chart112.xml"/><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3" Type="http://schemas.openxmlformats.org/officeDocument/2006/relationships/chart" Target="../charts/chart113.xml"/><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3" Type="http://schemas.openxmlformats.org/officeDocument/2006/relationships/chart" Target="../charts/chart114.xml"/><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3" Type="http://schemas.openxmlformats.org/officeDocument/2006/relationships/chart" Target="../charts/chart115.xml"/><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3" Type="http://schemas.openxmlformats.org/officeDocument/2006/relationships/chart" Target="../charts/chart116.xml"/><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chart" Target="../charts/chart117.xml"/><Relationship Id="rId2" Type="http://schemas.openxmlformats.org/officeDocument/2006/relationships/notesSlide" Target="../notesSlides/notesSlide117.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3" Type="http://schemas.openxmlformats.org/officeDocument/2006/relationships/chart" Target="../charts/chart118.xml"/><Relationship Id="rId2" Type="http://schemas.openxmlformats.org/officeDocument/2006/relationships/notesSlide" Target="../notesSlides/notesSlide118.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3" Type="http://schemas.openxmlformats.org/officeDocument/2006/relationships/chart" Target="../charts/chart119.xml"/><Relationship Id="rId2" Type="http://schemas.openxmlformats.org/officeDocument/2006/relationships/notesSlide" Target="../notesSlides/notesSlide11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3" Type="http://schemas.openxmlformats.org/officeDocument/2006/relationships/chart" Target="../charts/chart120.xml"/><Relationship Id="rId2" Type="http://schemas.openxmlformats.org/officeDocument/2006/relationships/notesSlide" Target="../notesSlides/notesSlide12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chart" Target="../charts/chart69.xml"/><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3" Type="http://schemas.openxmlformats.org/officeDocument/2006/relationships/chart" Target="../charts/chart70.xml"/><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chart" Target="../charts/chart75.xml"/><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chart" Target="../charts/chart80.xml"/><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chart" Target="../charts/chart81.xml"/><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chart" Target="../charts/chart82.xml"/><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chart" Target="../charts/chart83.xml"/><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chart" Target="../charts/chart84.xml"/><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3" Type="http://schemas.openxmlformats.org/officeDocument/2006/relationships/chart" Target="../charts/chart85.xml"/><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3" Type="http://schemas.openxmlformats.org/officeDocument/2006/relationships/chart" Target="../charts/chart87.xml"/><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chart" Target="../charts/chart88.xml"/><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3" Type="http://schemas.openxmlformats.org/officeDocument/2006/relationships/chart" Target="../charts/chart89.xml"/><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chart" Target="../charts/chart90.xml"/><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chart" Target="../charts/chart91.xml"/><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chart" Target="../charts/chart92.xml"/><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chart" Target="../charts/chart93.xml"/><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3" Type="http://schemas.openxmlformats.org/officeDocument/2006/relationships/chart" Target="../charts/chart94.xml"/><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chart" Target="../charts/chart95.xml"/><Relationship Id="rId2" Type="http://schemas.openxmlformats.org/officeDocument/2006/relationships/notesSlide" Target="../notesSlides/notesSlide95.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3" Type="http://schemas.openxmlformats.org/officeDocument/2006/relationships/chart" Target="../charts/chart96.xml"/><Relationship Id="rId2" Type="http://schemas.openxmlformats.org/officeDocument/2006/relationships/notesSlide" Target="../notesSlides/notesSlide96.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3" Type="http://schemas.openxmlformats.org/officeDocument/2006/relationships/chart" Target="../charts/chart97.xml"/><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chart" Target="../charts/chart98.xml"/><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3" Type="http://schemas.openxmlformats.org/officeDocument/2006/relationships/chart" Target="../charts/chart99.xml"/><Relationship Id="rId2" Type="http://schemas.openxmlformats.org/officeDocument/2006/relationships/notesSlide" Target="../notesSlides/notesSlide9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8th &gt; 6th; B &gt; A, B &gt; H, B &gt; W, H &gt; A, H &gt; W, N &gt; A, N &gt; H,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in a Physical Fight,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Made a Plan About How They Would Kill Themselves,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Increased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QN16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Marijuana,*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*One or more times during the 30 days before the survey</a:t>
            </a:r>
          </a:p>
          <a:p>
            <a:r>
              <a:rPr lang="en-US" sz="900" b="1" baseline="50000" dirty="0">
                <a:solidFill>
                  <a:srgbClr val="007889"/>
                </a:solidFill>
              </a:rPr>
              <a:t>†</a:t>
            </a:r>
            <a:r>
              <a:rPr lang="en-US" sz="1100" dirty="0">
                <a:solidFill>
                  <a:srgbClr val="007889"/>
                </a:solidFill>
              </a:rPr>
              <a:t>Decreased 2012-2023, no change 2012-2019, decreased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QN62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*Also called fasting</a:t>
            </a:r>
          </a:p>
          <a:p>
            <a:r>
              <a:rPr lang="en-US" sz="900" b="1" baseline="50000" dirty="0">
                <a:solidFill>
                  <a:srgbClr val="007889"/>
                </a:solidFill>
              </a:rPr>
              <a:t>†</a:t>
            </a:r>
            <a:r>
              <a:rPr lang="en-US" sz="1100" dirty="0">
                <a:solidFill>
                  <a:srgbClr val="007889"/>
                </a:solidFill>
              </a:rPr>
              <a:t>F &gt; M; 7th &gt; 6th, 8th &gt; 6th, 8th &gt; 7th; A &gt; W, B &gt; A, B &gt; W, H &gt; A,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Gone Without Eating for 24 Hours or More to Lose Weight or to Keep from Gaining Weight,*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Gone Without Eating for 24 Hours or More to Lose Weight or to Keep from Gaining Weight,*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*Also called fasting</a:t>
            </a:r>
          </a:p>
          <a:p>
            <a:r>
              <a:rPr lang="en-US" sz="900" b="1" baseline="50000" dirty="0">
                <a:solidFill>
                  <a:srgbClr val="007889"/>
                </a:solidFill>
              </a:rPr>
              <a:t>†</a:t>
            </a:r>
            <a:r>
              <a:rPr lang="en-US" sz="1100" dirty="0">
                <a:solidFill>
                  <a:srgbClr val="007889"/>
                </a:solidFill>
              </a:rPr>
              <a:t>Increased 2007-2023, no change 2007-2017, increased 2017-2023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QN65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8th &gt; 6th, 8th &gt; 7th; B &gt; A, B &gt; W, H &gt; A,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Vomited or Taken Laxatives to Lose Weight or to Keep from Gaining Weight,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Vomited or Taken Laxatives to Lose Weight or to Keep from Gaining Weight,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2007-2015, increased, 2015-2023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QN66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6th &gt; 7th; B &gt; W,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Most of the Time or Always Went Hungry Because There Was Not Enough Food in Their Home,*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Most of the Time or Always Went Hungry Because There Was Not Enough Food in Their Home,*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Increased 2012-2023, no change 2012-2019, increased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QN67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7th &gt; 6th, 8th &gt; 6th, 8th &gt; 7th; B &gt; 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Been Taught About AIDS or HIV Infection in School,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QN68</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Been Taught About AIDS or HIV Infection in School,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2007-2023, decreased 2007-2019, decreased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QN68</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*For a check-up, exam, teeth cleaning, or other dental work, during the 12 months before the survey</a:t>
            </a:r>
          </a:p>
          <a:p>
            <a:r>
              <a:rPr lang="en-US" sz="900" b="1" baseline="50000" dirty="0">
                <a:solidFill>
                  <a:srgbClr val="007889"/>
                </a:solidFill>
              </a:rPr>
              <a:t>†</a:t>
            </a:r>
            <a:r>
              <a:rPr lang="en-US" sz="1100" dirty="0">
                <a:solidFill>
                  <a:srgbClr val="007889"/>
                </a:solidFill>
              </a:rPr>
              <a:t>7th &gt; 6th, 8th &gt; 6th, 8th &gt; 7th; A &gt; B, A &gt; H, W &gt; A, W &gt; B, W &gt; H, W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Saw a Dentist,*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8th &gt; 6th, 8th &gt; 7th; A &gt; W, B &gt; A, B &gt; W, H &gt; A,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Tried to Kill Themselves,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Saw a Dentist,*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*For a check-up, exam, teeth cleaning, or other dental work, during the 12 months before the survey</a:t>
            </a:r>
          </a:p>
          <a:p>
            <a:r>
              <a:rPr lang="en-US" sz="900" b="1" baseline="50000" dirty="0">
                <a:solidFill>
                  <a:srgbClr val="007889"/>
                </a:solidFill>
              </a:rPr>
              <a:t>†</a:t>
            </a:r>
            <a:r>
              <a:rPr lang="en-US" sz="1100" dirty="0">
                <a:solidFill>
                  <a:srgbClr val="007889"/>
                </a:solidFill>
              </a:rPr>
              <a:t>Decreased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QN69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6th &gt; 8th; B &gt; A, B &gt; H, B &gt; W, N &gt; A, N &gt; H, W &gt; A, W &gt; 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Reported There Is at Least One Teacher or Other Adult in Their School That They Can Talk to If They Have a Problem,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QN70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Reported There Is at Least One Teacher or Other Adult in Their School That They Can Talk to If They Have a Problem,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Increased, 2012-2017, decreased, 2017-2023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QN70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12 months before the survey</a:t>
            </a:r>
          </a:p>
          <a:p>
            <a:r>
              <a:rPr lang="en-US" sz="900" b="1" baseline="50000" dirty="0">
                <a:solidFill>
                  <a:srgbClr val="007889"/>
                </a:solidFill>
              </a:rPr>
              <a:t>†</a:t>
            </a:r>
            <a:r>
              <a:rPr lang="en-US" sz="1100" dirty="0">
                <a:solidFill>
                  <a:srgbClr val="007889"/>
                </a:solidFill>
              </a:rPr>
              <a:t>F &gt; M; 7th &gt; 6th, 8th &gt; 6th; B &gt; A, B &gt; H, B &gt; W, H &gt; W, N &gt; A, N &gt; H,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Talked to a Teacher or Other Adult in Their School About a Personal Problem They Had,*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QN71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8th &gt; 6th, 8th &gt; 7th; B &gt; W, H &gt; A, H &gt; B, H &gt; N,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Slept Away from Their Parents or Guardians Because They Were Kicked Out, Ran Away, or Were Abandoned,*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QN72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Slept Away from Their Parents or Guardians Because They Were Kicked Out, Ran Away, or Were Abandoned,* 2017-2023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Decreased 2017-2023 [Based on linear trend analyses using logistic regression models controlling for sex, race/ethnicity, and grade (p &lt; 0.05).]</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2017-2023 - QN72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B &gt; W, H &gt; W, N &gt; A, N &gt; B, N &gt; H,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Been Given Money, a Place to Stay, Food, or Something Else of Value in Exchange for Sex,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QN73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Been Given Money, a Place to Stay, Food, or Something Else of Value in Exchange for Sex, 2017-2023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2017-2023 [Based on linear trend analyses using logistic regression models controlling for sex, race/ethnicity, and grade (p &lt; 0.05).]</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2017-2023 - QN73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*Such as sports, band, drama, or clubs, during an average week when they are in school</a:t>
            </a:r>
          </a:p>
          <a:p>
            <a:r>
              <a:rPr lang="en-US" sz="900" b="1" baseline="50000" dirty="0">
                <a:solidFill>
                  <a:srgbClr val="007889"/>
                </a:solidFill>
              </a:rPr>
              <a:t>†</a:t>
            </a:r>
            <a:r>
              <a:rPr lang="en-US" sz="1100" dirty="0">
                <a:solidFill>
                  <a:srgbClr val="007889"/>
                </a:solidFill>
              </a:rPr>
              <a:t>M &gt; F; A &gt; H, B &gt; H, N &gt; H, W &gt; A, W &gt; B, W &gt; 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Participate in School Activities One or More Hours,* by Sex,</a:t>
            </a:r>
            <a:r>
              <a:rPr lang="en-US" sz="1700" b="1" baseline="40000" dirty="0">
                <a:solidFill>
                  <a:srgbClr val="007889"/>
                </a:solidFill>
              </a:rPr>
              <a:t>†</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QN74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*For a check-up, exam, teeth cleaning, or other dental work</a:t>
            </a:r>
          </a:p>
          <a:p>
            <a:r>
              <a:rPr lang="en-US" sz="900" b="1" baseline="50000" dirty="0">
                <a:solidFill>
                  <a:srgbClr val="007889"/>
                </a:solidFill>
              </a:rPr>
              <a:t>†</a:t>
            </a:r>
            <a:r>
              <a:rPr lang="en-US" sz="1100" dirty="0">
                <a:solidFill>
                  <a:srgbClr val="007889"/>
                </a:solidFill>
              </a:rPr>
              <a:t>M &gt; F; 6th &gt; 8th; B &gt; W,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Never Saw a Dentist,*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QNNODNT</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Tried to Kill Themselves,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Increased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QN17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Never Saw a Dentist,*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*For a check-up, exam, teeth cleaning, or other dental work</a:t>
            </a:r>
          </a:p>
          <a:p>
            <a:r>
              <a:rPr lang="en-US" sz="900" b="1" baseline="50000" dirty="0">
                <a:solidFill>
                  <a:srgbClr val="007889"/>
                </a:solidFill>
              </a:rPr>
              <a:t>†</a:t>
            </a:r>
            <a:r>
              <a:rPr lang="en-US" sz="1100" dirty="0">
                <a:solidFill>
                  <a:srgbClr val="007889"/>
                </a:solidFill>
              </a:rPr>
              <a:t>Increased 2019-2023 [Based on linear trend analyses using logistic regression models controlling for sex, race/ethnicity, and grade (p &lt; 0.05).]</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QNNODNT</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*Even one or two puffs</a:t>
            </a:r>
          </a:p>
          <a:p>
            <a:r>
              <a:rPr lang="en-US" sz="900" b="1" baseline="50000" dirty="0">
                <a:solidFill>
                  <a:srgbClr val="007889"/>
                </a:solidFill>
              </a:rPr>
              <a:t>†</a:t>
            </a:r>
            <a:r>
              <a:rPr lang="en-US" sz="1100" dirty="0">
                <a:solidFill>
                  <a:srgbClr val="007889"/>
                </a:solidFill>
              </a:rPr>
              <a:t>A &gt; W, B &gt; W,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Smoked a Cigarette Before Age 11 Years,*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B &gt; W, H &gt; B, H &gt; W, N &gt; B,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QN20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Decreased 2007-2023, decreased 2007-2017, decreased 2017-2023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QN20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20 or more days during the 30 days before the survey</a:t>
            </a:r>
          </a:p>
          <a:p>
            <a:r>
              <a:rPr lang="en-US" sz="900" b="1" baseline="50000" dirty="0">
                <a:solidFill>
                  <a:srgbClr val="007889"/>
                </a:solidFill>
              </a:rPr>
              <a:t>†</a:t>
            </a:r>
            <a:r>
              <a:rPr lang="en-US" sz="1100" dirty="0">
                <a:solidFill>
                  <a:srgbClr val="007889"/>
                </a:solidFill>
              </a:rPr>
              <a:t>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Frequently,*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QNFRCIG</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Frequently,*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20 or more days during the 30 days before the survey</a:t>
            </a: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QNFRCIG</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all 30 days during the 30 days before the survey</a:t>
            </a:r>
          </a:p>
          <a:p>
            <a:r>
              <a:rPr lang="en-US" sz="900" b="1" baseline="50000" dirty="0">
                <a:solidFill>
                  <a:srgbClr val="007889"/>
                </a:solidFill>
              </a:rPr>
              <a:t>†</a:t>
            </a:r>
            <a:r>
              <a:rPr lang="en-US" sz="1100" dirty="0">
                <a:solidFill>
                  <a:srgbClr val="007889"/>
                </a:solidFill>
              </a:rPr>
              <a:t>B &gt; A, H &gt; A,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Daily,*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QNDAYCIG</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Daily,*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all 30 days during the 30 days before the survey</a:t>
            </a: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QNDAYCIG</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in a Physical Fight,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QN10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20 or more days during the 30 days before the survey</a:t>
            </a:r>
          </a:p>
          <a:p>
            <a:r>
              <a:rPr lang="en-US" sz="900" b="1" baseline="50000" dirty="0">
                <a:solidFill>
                  <a:srgbClr val="007889"/>
                </a:solidFill>
              </a:rPr>
              <a:t>†</a:t>
            </a:r>
            <a:r>
              <a:rPr lang="en-US" sz="1100" dirty="0">
                <a:solidFill>
                  <a:srgbClr val="007889"/>
                </a:solidFill>
              </a:rPr>
              <a:t>B &gt; A, B &gt; W, H &gt; A,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Electronic Vapor Products Frequently,*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QNFREVP</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Electronic Vapor Products Frequently,* 2015-2023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20 or more days during the 30 days before the survey</a:t>
            </a:r>
          </a:p>
          <a:p>
            <a:r>
              <a:rPr lang="en-US" sz="900" b="1" baseline="50000" dirty="0">
                <a:solidFill>
                  <a:srgbClr val="007889"/>
                </a:solidFill>
              </a:rPr>
              <a:t>†</a:t>
            </a:r>
            <a:r>
              <a:rPr lang="en-US" sz="1100" dirty="0">
                <a:solidFill>
                  <a:srgbClr val="007889"/>
                </a:solidFill>
              </a:rPr>
              <a:t>No change 2015-2023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2015-2023 - QNFREVP</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all 30 days during the 30 days before the survey</a:t>
            </a:r>
          </a:p>
          <a:p>
            <a:r>
              <a:rPr lang="en-US" sz="900" b="1" baseline="50000" dirty="0">
                <a:solidFill>
                  <a:srgbClr val="007889"/>
                </a:solidFill>
              </a:rPr>
              <a:t>†</a:t>
            </a:r>
            <a:r>
              <a:rPr lang="en-US" sz="1100" dirty="0">
                <a:solidFill>
                  <a:srgbClr val="007889"/>
                </a:solidFill>
              </a:rPr>
              <a:t>B &gt; A, B &gt; W, H &gt; A,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Electronic Vapor Products Daily,*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QNDAYEVP</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Electronic Vapor Products Daily,* 2015-2023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all 30 days during the 30 days before the survey</a:t>
            </a:r>
          </a:p>
          <a:p>
            <a:r>
              <a:rPr lang="en-US" sz="900" b="1" baseline="50000" dirty="0">
                <a:solidFill>
                  <a:srgbClr val="007889"/>
                </a:solidFill>
              </a:rPr>
              <a:t>†</a:t>
            </a:r>
            <a:r>
              <a:rPr lang="en-US" sz="1100" dirty="0">
                <a:solidFill>
                  <a:srgbClr val="007889"/>
                </a:solidFill>
              </a:rPr>
              <a:t>No change 2015-2023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2015-2023 - QNDAYEVP</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*(including e-cigarettes, vapes, vape pens, e-cigars, e-hookahs, hookah pens, and mods [such as JUUL, SMOK, Suorin, Vuse, and blu], on at least 1 day during the 30 days before the survey)</a:t>
            </a:r>
          </a:p>
          <a:p>
            <a:r>
              <a:rPr lang="en-US" sz="900" b="1" baseline="50000" dirty="0">
                <a:solidFill>
                  <a:srgbClr val="007889"/>
                </a:solidFill>
              </a:rPr>
              <a:t>†</a:t>
            </a:r>
            <a:r>
              <a:rPr lang="en-US" sz="1100" dirty="0">
                <a:solidFill>
                  <a:srgbClr val="007889"/>
                </a:solidFill>
              </a:rPr>
              <a:t>F &gt; M; 7th &gt; 6th, 8th &gt; 6th; B &gt; A, B &gt; W, H &gt; A, H &gt; B,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an Electronic Vapor Product,*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QN23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an Electronic Vapor Product,* 2015-2023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*(including e-cigarettes, vapes, vape pens, e-cigars, e-hookahs, hookah pens, and mods [such as JUUL, SMOK, Suorin, Vuse, and blu], on at least 1 day during the 30 days before the survey)</a:t>
            </a:r>
          </a:p>
          <a:p>
            <a:r>
              <a:rPr lang="en-US" sz="900" b="1" baseline="50000" dirty="0">
                <a:solidFill>
                  <a:srgbClr val="007889"/>
                </a:solidFill>
              </a:rPr>
              <a:t>†</a:t>
            </a:r>
            <a:r>
              <a:rPr lang="en-US" sz="1100" dirty="0">
                <a:solidFill>
                  <a:srgbClr val="007889"/>
                </a:solidFill>
              </a:rPr>
              <a:t>No change 2015-2023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2015-2023 - QN23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*Such as Swisher Sweets, Middleton''s [including Black &amp; Mild], or Backwoods, on at least 1 day during the 30 days before the survey</a:t>
            </a:r>
          </a:p>
          <a:p>
            <a:r>
              <a:rPr lang="en-US" sz="900" b="1" baseline="50000" dirty="0">
                <a:solidFill>
                  <a:srgbClr val="007889"/>
                </a:solidFill>
              </a:rPr>
              <a:t>†</a:t>
            </a:r>
            <a:r>
              <a:rPr lang="en-US" sz="1100" dirty="0">
                <a:solidFill>
                  <a:srgbClr val="007889"/>
                </a:solidFill>
              </a:rPr>
              <a:t>8th &gt; 6th, 8th &gt; 7th; B &gt; W,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Cigars,*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QN25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*Such as Swisher Sweets, Middleton''s [including Black &amp; Mild], or Backwoods, on at least 1 day during the 30 days before the survey</a:t>
            </a:r>
          </a:p>
          <a:p>
            <a:r>
              <a:rPr lang="en-US" sz="900" b="1" baseline="50000" dirty="0">
                <a:solidFill>
                  <a:srgbClr val="007889"/>
                </a:solidFill>
              </a:rPr>
              <a:t>†</a:t>
            </a:r>
            <a:r>
              <a:rPr lang="en-US" sz="1100" dirty="0">
                <a:solidFill>
                  <a:srgbClr val="007889"/>
                </a:solidFill>
              </a:rPr>
              <a:t>Decreased 2007-2023, decreased 2007-2015, decreased 2015-2023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QN25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*Cigars, cigarillos, or little cigars, on 20 or more days during the 30 days before the survey</a:t>
            </a:r>
          </a:p>
          <a:p>
            <a:r>
              <a:rPr lang="en-US" sz="900" b="1" baseline="50000" dirty="0">
                <a:solidFill>
                  <a:srgbClr val="007889"/>
                </a:solidFill>
              </a:rPr>
              <a:t>†</a:t>
            </a:r>
            <a:r>
              <a:rPr lang="en-US" sz="1100" dirty="0">
                <a:solidFill>
                  <a:srgbClr val="007889"/>
                </a:solidFill>
              </a:rPr>
              <a:t>M &gt; F; 8th &gt; 6th, 8th &gt; 7th; B &gt; A, B &gt; N, H &gt; A, H &gt; N,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Cigars Frequently,*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QNFRCGR</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Cigars Frequently,*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*Cigars, cigarillos, or little cigars, on 20 or more days during the 30 days before the survey</a:t>
            </a: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QNFRCGR</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6th &gt; 7th, 6th &gt; 8th; W &gt; B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Bullied on School Property,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*Cigars, cigarillos, or little cigars, on all 30 days during the 30 days before the survey</a:t>
            </a:r>
          </a:p>
          <a:p>
            <a:r>
              <a:rPr lang="en-US" sz="900" b="1" baseline="50000" dirty="0">
                <a:solidFill>
                  <a:srgbClr val="007889"/>
                </a:solidFill>
              </a:rPr>
              <a:t>†</a:t>
            </a:r>
            <a:r>
              <a:rPr lang="en-US" sz="1100" dirty="0">
                <a:solidFill>
                  <a:srgbClr val="007889"/>
                </a:solidFill>
              </a:rPr>
              <a:t>M &gt; F; 8th &gt; 6th, 8th &gt; 7th; B &gt; A, B &gt; N, H &gt; A, H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Cigars Daily,*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QNDAYCGR</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Cigars Daily,*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*Cigars, cigarillos, or little cigars, on all 30 days during the 30 days before the survey</a:t>
            </a: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QNDAYCGR</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7th &gt; 6th, 8th &gt; 6th, 8th &gt; 7th; B &gt; W, H &gt; A,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or Cigars,*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QNTB2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or Cigars,*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Decreased 2007-2023, decreased 2007-2015, decreased 2015-2023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QNTB2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F &gt; M; 7th &gt; 6th, 8th &gt; 6th; B &gt; A, B &gt; W, H &gt; A, H &gt; B,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or Used Electronic Vapor Products,*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QNTB5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Smoked Cigarettes or Used Electronic Vapor Products,* 2015-2023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Decreased 2015-2023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2015-2023 - QNTB5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*Other than a few sips</a:t>
            </a:r>
          </a:p>
          <a:p>
            <a:r>
              <a:rPr lang="en-US" sz="900" b="1" baseline="50000" dirty="0">
                <a:solidFill>
                  <a:srgbClr val="007889"/>
                </a:solidFill>
              </a:rPr>
              <a:t>†</a:t>
            </a:r>
            <a:r>
              <a:rPr lang="en-US" sz="1100" dirty="0">
                <a:solidFill>
                  <a:srgbClr val="007889"/>
                </a:solidFill>
              </a:rPr>
              <a:t>F &gt; M; 6th &gt; 8th, 7th &gt; 8th; B &gt; W, H &gt; A,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Drank Alcohol for the First Time Before Age 11 Years,*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QN27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Drank Alcohol for the First Time Before Age 11 Years,*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*Other than a few sips</a:t>
            </a:r>
          </a:p>
          <a:p>
            <a:r>
              <a:rPr lang="en-US" sz="900" b="1" baseline="50000" dirty="0">
                <a:solidFill>
                  <a:srgbClr val="007889"/>
                </a:solidFill>
              </a:rPr>
              <a:t>†</a:t>
            </a:r>
            <a:r>
              <a:rPr lang="en-US" sz="1100" dirty="0">
                <a:solidFill>
                  <a:srgbClr val="007889"/>
                </a:solidFill>
              </a:rPr>
              <a:t>Decreased 2007-2023, decreased 2007-2015, no change 2015-2023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QN27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8th &gt; 6th; B &gt; W,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Tried Marijuana for the First Time Before Age 11 Years,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QN29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Tried Marijuana for the First Time Before Age 11 Years,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QN29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Bullied on School Property,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No change 2012-2023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QN13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*Counting drugs such as codeine, Vicodin, Oxycontin, hydrocodone, and Percocet</a:t>
            </a:r>
          </a:p>
          <a:p>
            <a:r>
              <a:rPr lang="en-US" sz="900" b="1" baseline="50000" dirty="0">
                <a:solidFill>
                  <a:srgbClr val="007889"/>
                </a:solidFill>
              </a:rPr>
              <a:t>†</a:t>
            </a:r>
            <a:r>
              <a:rPr lang="en-US" sz="1100" dirty="0">
                <a:solidFill>
                  <a:srgbClr val="007889"/>
                </a:solidFill>
              </a:rPr>
              <a:t>F &gt; M; 8th &gt; 6th, 8th &gt; 7th; A &gt; W, B &gt; W,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Took Prescription Pain Medicine Without a Doctor's Prescription or Differently Than How a Doctor Told Them to Use It,*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Took Prescription Pain Medicine Without a Doctor's Prescription or Differently Than How a Doctor Told Them to Use It,* 2017-2023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*Counting drugs such as codeine, Vicodin, Oxycontin, hydrocodone, and Percocet</a:t>
            </a:r>
          </a:p>
          <a:p>
            <a:r>
              <a:rPr lang="en-US" sz="900" b="1" baseline="50000" dirty="0">
                <a:solidFill>
                  <a:srgbClr val="007889"/>
                </a:solidFill>
              </a:rPr>
              <a:t>†</a:t>
            </a:r>
            <a:r>
              <a:rPr lang="en-US" sz="1100" dirty="0">
                <a:solidFill>
                  <a:srgbClr val="007889"/>
                </a:solidFill>
              </a:rPr>
              <a:t>Increased 2017-2023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2017-2023 - QN30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*Any form of cocaine, including powder, crack, or freebase</a:t>
            </a:r>
          </a:p>
          <a:p>
            <a:r>
              <a:rPr lang="en-US" sz="900" b="1" baseline="50000" dirty="0">
                <a:solidFill>
                  <a:srgbClr val="007889"/>
                </a:solidFill>
              </a:rPr>
              <a:t>†</a:t>
            </a:r>
            <a:r>
              <a:rPr lang="en-US" sz="1100" dirty="0">
                <a:solidFill>
                  <a:srgbClr val="007889"/>
                </a:solidFill>
              </a:rPr>
              <a:t>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Used Cocaine,* by Sex,</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Used Cocaine,*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*Any form of cocaine, including powder, crack, or freebase</a:t>
            </a:r>
          </a:p>
          <a:p>
            <a:r>
              <a:rPr lang="en-US" sz="900" b="1" baseline="50000" dirty="0">
                <a:solidFill>
                  <a:srgbClr val="007889"/>
                </a:solidFill>
              </a:rPr>
              <a:t>†</a:t>
            </a:r>
            <a:r>
              <a:rPr lang="en-US" sz="1100" dirty="0">
                <a:solidFill>
                  <a:srgbClr val="007889"/>
                </a:solidFill>
              </a:rPr>
              <a:t>Decreased 2007-2023, no change 2007-2017, decreased 2017-2023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QN31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*Sniffed glue, breathed the contents of spray cans, or inhaled any paints or sprays to get high</a:t>
            </a:r>
          </a:p>
          <a:p>
            <a:r>
              <a:rPr lang="en-US" sz="900" b="1" baseline="50000" dirty="0">
                <a:solidFill>
                  <a:srgbClr val="007889"/>
                </a:solidFill>
              </a:rPr>
              <a:t>†</a:t>
            </a:r>
            <a:r>
              <a:rPr lang="en-US" sz="1100" dirty="0">
                <a:solidFill>
                  <a:srgbClr val="007889"/>
                </a:solidFill>
              </a:rPr>
              <a:t>F &gt; M; 8th &gt; 7th; B &gt; W,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Used Inhalants,*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Used Inhalants,*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*Sniffed glue, breathed the contents of spray cans, or inhaled any paints or sprays to get high</a:t>
            </a:r>
          </a:p>
          <a:p>
            <a:r>
              <a:rPr lang="en-US" sz="900" b="1" baseline="50000" dirty="0">
                <a:solidFill>
                  <a:srgbClr val="007889"/>
                </a:solidFill>
              </a:rPr>
              <a:t>†</a:t>
            </a:r>
            <a:r>
              <a:rPr lang="en-US" sz="1100" dirty="0">
                <a:solidFill>
                  <a:srgbClr val="007889"/>
                </a:solidFill>
              </a:rPr>
              <a:t>Decreased 2012-2023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QN32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7th &gt; 6th, 8th &gt; 6th, 8th &gt; 7th; B &gt; A, B &gt; H, B &gt; W, H &gt; A,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Had Sexual Intercourse,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Had Sexual Intercourse,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QN33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8th &gt; 6th; B &gt; A, B &gt; W, H &gt; A,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Had Sexual Intercourse for the First Time Before Age 11 Years,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Had Sexual Intercourse for the First Time Before Age 11 Years,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2007-2023, decreased 2007-2019, decreased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QN34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*Counting being bullied through texting, Instagram, Facebook, or other social media</a:t>
            </a:r>
          </a:p>
          <a:p>
            <a:r>
              <a:rPr lang="en-US" sz="900" b="1" baseline="50000" dirty="0">
                <a:solidFill>
                  <a:srgbClr val="007889"/>
                </a:solidFill>
              </a:rPr>
              <a:t>†</a:t>
            </a:r>
            <a:r>
              <a:rPr lang="en-US" sz="1100" dirty="0">
                <a:solidFill>
                  <a:srgbClr val="007889"/>
                </a:solidFill>
              </a:rPr>
              <a:t>F &gt; M; 6th &gt; 7th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Electronically Bullied,*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7th &gt; 6th, 8th &gt; 6th, 8th &gt; 7th; B &gt; A, B &gt; W, H &gt; A, H &gt; W, W &gt; A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Had Sexual Intercourse with Three or More Persons,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Had Sexual Intercourse with Three or More Persons,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Decreased 2007-2023, decreased 2007-2019, decreased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QN35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*Among students who ever had sexual intercourse</a:t>
            </a:r>
          </a:p>
          <a:p>
            <a:r>
              <a:rPr lang="en-US" sz="900" b="1" baseline="50000" dirty="0">
                <a:solidFill>
                  <a:srgbClr val="007889"/>
                </a:solidFill>
              </a:rPr>
              <a:t>†</a:t>
            </a:r>
            <a:r>
              <a:rPr lang="en-US" sz="1100" dirty="0">
                <a:solidFill>
                  <a:srgbClr val="007889"/>
                </a:solidFill>
              </a:rPr>
              <a:t>M &gt; F; 7th &gt; 6th, 8th &gt; 6th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Missing bar indicates fewer than 30 students in the subgroup.</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Used a Condom During Last Sexual Intercourse,*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Used a Condom During Last Sexual Intercourse,*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*Among students who ever had sexual intercourse</a:t>
            </a:r>
          </a:p>
          <a:p>
            <a:r>
              <a:rPr lang="en-US" sz="900" b="1" baseline="50000" dirty="0">
                <a:solidFill>
                  <a:srgbClr val="007889"/>
                </a:solidFill>
              </a:rPr>
              <a:t>†</a:t>
            </a:r>
            <a:r>
              <a:rPr lang="en-US" sz="1100" dirty="0">
                <a:solidFill>
                  <a:srgbClr val="007889"/>
                </a:solidFill>
              </a:rPr>
              <a:t>Decreased 2007-2023, decreased 2007-2019, decreased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QN36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7th &gt; 6th, 8th &gt; 6th; A &gt; N, B &gt; N, B &gt; W, H &gt; A, H &gt; B, H &gt; N,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Described Themselves As Slightly or Very Overweight,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Described Themselves As Slightly or Very Overweight,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Increased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QN37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7 days before the survey</a:t>
            </a:r>
          </a:p>
          <a:p>
            <a:r>
              <a:rPr lang="en-US" sz="900" b="1" baseline="50000" dirty="0">
                <a:solidFill>
                  <a:srgbClr val="007889"/>
                </a:solidFill>
              </a:rPr>
              <a:t>†</a:t>
            </a:r>
            <a:r>
              <a:rPr lang="en-US" sz="1100" dirty="0">
                <a:solidFill>
                  <a:srgbClr val="007889"/>
                </a:solidFill>
              </a:rPr>
              <a:t>F &gt; M; 7th &gt; 6th, 8th &gt; 6th, 8th &gt; 7th; B &gt; A, B &gt; W, H &gt; A, H &gt; B,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Did Not Eat Breakfast,*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QN39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Did Not Eat Breakfast,*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7 days before the survey</a:t>
            </a:r>
          </a:p>
          <a:p>
            <a:r>
              <a:rPr lang="en-US" sz="900" b="1" baseline="50000" dirty="0">
                <a:solidFill>
                  <a:srgbClr val="007889"/>
                </a:solidFill>
              </a:rPr>
              <a:t>†</a:t>
            </a:r>
            <a:r>
              <a:rPr lang="en-US" sz="1100" dirty="0">
                <a:solidFill>
                  <a:srgbClr val="007889"/>
                </a:solidFill>
              </a:rPr>
              <a:t>Increased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QN39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7 days before the survey</a:t>
            </a:r>
          </a:p>
          <a:p>
            <a:r>
              <a:rPr lang="en-US" sz="900" b="1" baseline="50000" dirty="0">
                <a:solidFill>
                  <a:srgbClr val="007889"/>
                </a:solidFill>
              </a:rPr>
              <a:t>†</a:t>
            </a:r>
            <a:r>
              <a:rPr lang="en-US" sz="1100" dirty="0">
                <a:solidFill>
                  <a:srgbClr val="007889"/>
                </a:solidFill>
              </a:rPr>
              <a:t>M &gt; F; 6th &gt; 7th, 6th &gt; 8th, 7th &gt; 8th; A &gt; B, A &gt; H, W &gt; B, W &gt; 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Ate Breakfast on All 7 Days,*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QNBK7DAY</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Ate Breakfast on All 7 Days,*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7 days before the survey</a:t>
            </a:r>
          </a:p>
          <a:p>
            <a:r>
              <a:rPr lang="en-US" sz="900" b="1" baseline="50000" dirty="0">
                <a:solidFill>
                  <a:srgbClr val="007889"/>
                </a:solidFill>
              </a:rPr>
              <a:t>†</a:t>
            </a:r>
            <a:r>
              <a:rPr lang="en-US" sz="1100" dirty="0">
                <a:solidFill>
                  <a:srgbClr val="007889"/>
                </a:solidFill>
              </a:rPr>
              <a:t>No change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QNBK7DAY</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Electronically Bullied,*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*Counting being bullied through texting, Instagram, Facebook, or other social media</a:t>
            </a:r>
          </a:p>
          <a:p>
            <a:r>
              <a:rPr lang="en-US" sz="900" b="1" baseline="50000" dirty="0">
                <a:solidFill>
                  <a:srgbClr val="007889"/>
                </a:solidFill>
              </a:rPr>
              <a:t>†</a:t>
            </a:r>
            <a:r>
              <a:rPr lang="en-US" sz="1100" dirty="0">
                <a:solidFill>
                  <a:srgbClr val="007889"/>
                </a:solidFill>
              </a:rPr>
              <a:t>Increased 2012-2023, increased 2012-2019, increased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QN14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 any kind of physical activity that increased their heart rate and made them breathe hard some of the time during the 7 days before the survey</a:t>
            </a:r>
          </a:p>
          <a:p>
            <a:r>
              <a:rPr lang="en-US" sz="900" b="1" baseline="50000" dirty="0">
                <a:solidFill>
                  <a:srgbClr val="007889"/>
                </a:solidFill>
              </a:rPr>
              <a:t>†</a:t>
            </a:r>
            <a:r>
              <a:rPr lang="en-US" sz="1100" dirty="0">
                <a:solidFill>
                  <a:srgbClr val="007889"/>
                </a:solidFill>
              </a:rPr>
              <a:t>M &gt; F; 7th &gt; 6th, 8th &gt; 6th; A &gt; B, A &gt; H, A &gt; N, W &gt; A, W &gt; B, W &gt; H, W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Physically Active at Least 60 Minutes Per Day on 5 or More Days,*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Physically Active at Least 60 Minutes Per Day on 5 or More Days,*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 any kind of physical activity that increased their heart rate and made them breathe hard some of the time during the 7 days before the survey</a:t>
            </a:r>
          </a:p>
          <a:p>
            <a:r>
              <a:rPr lang="en-US" sz="900" b="1" baseline="50000" dirty="0">
                <a:solidFill>
                  <a:srgbClr val="007889"/>
                </a:solidFill>
              </a:rPr>
              <a:t>†</a:t>
            </a:r>
            <a:r>
              <a:rPr lang="en-US" sz="1100" dirty="0">
                <a:solidFill>
                  <a:srgbClr val="007889"/>
                </a:solidFill>
              </a:rPr>
              <a:t>Increased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QN40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 any kind of physical activity that increased their heart rate and made them breathe hard some of the time during the 7 days before the survey</a:t>
            </a:r>
          </a:p>
          <a:p>
            <a:r>
              <a:rPr lang="en-US" sz="900" b="1" baseline="50000" dirty="0">
                <a:solidFill>
                  <a:srgbClr val="007889"/>
                </a:solidFill>
              </a:rPr>
              <a:t>†</a:t>
            </a:r>
            <a:r>
              <a:rPr lang="en-US" sz="1100" dirty="0">
                <a:solidFill>
                  <a:srgbClr val="007889"/>
                </a:solidFill>
              </a:rPr>
              <a:t>F &gt; M; 6th &gt; 7th, 6th &gt; 8th; A &gt; W, B &gt; A, B &gt; H, B &gt; W, H &gt; A,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Did Not Participate in at Least 60 Minutes of Physical Activity on at Least 1 Day,*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QNPA0DAY</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Did Not Participate in at Least 60 Minutes of Physical Activity on at Least 1 Day,*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 any kind of physical activity that increased their heart rate and made them breathe hard some of the time during the 7 days before the survey</a:t>
            </a:r>
          </a:p>
          <a:p>
            <a:r>
              <a:rPr lang="en-US" sz="900" b="1" baseline="50000" dirty="0">
                <a:solidFill>
                  <a:srgbClr val="007889"/>
                </a:solidFill>
              </a:rPr>
              <a:t>†</a:t>
            </a:r>
            <a:r>
              <a:rPr lang="en-US" sz="1100" dirty="0">
                <a:solidFill>
                  <a:srgbClr val="007889"/>
                </a:solidFill>
              </a:rPr>
              <a:t>Decreased 2007-2023, decreased 2007-2019, increased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QNPA0DAY</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 any kind of physical activity that increased their heart rate and made them breathe hard some of the time during the 7 days before the survey</a:t>
            </a:r>
          </a:p>
          <a:p>
            <a:r>
              <a:rPr lang="en-US" sz="900" b="1" baseline="50000" dirty="0">
                <a:solidFill>
                  <a:srgbClr val="007889"/>
                </a:solidFill>
              </a:rPr>
              <a:t>†</a:t>
            </a:r>
            <a:r>
              <a:rPr lang="en-US" sz="1100" dirty="0">
                <a:solidFill>
                  <a:srgbClr val="007889"/>
                </a:solidFill>
              </a:rPr>
              <a:t>M &gt; F; 7th &gt; 6th, 8th &gt; 6th; A &gt; B, A &gt; H, W &gt; A, W &gt; B, W &gt; H, W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Physically Active at Least 60 Minutes Per Day on All 7 Days,*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QNPA7DAY</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Physically Active at Least 60 Minutes Per Day on All 7 Days,*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 any kind of physical activity that increased their heart rate and made them breathe hard some of the time during the 7 days before the survey</a:t>
            </a:r>
          </a:p>
          <a:p>
            <a:r>
              <a:rPr lang="en-US" sz="900" b="1" baseline="50000" dirty="0">
                <a:solidFill>
                  <a:srgbClr val="007889"/>
                </a:solidFill>
              </a:rPr>
              <a:t>†</a:t>
            </a:r>
            <a:r>
              <a:rPr lang="en-US" sz="1100" dirty="0">
                <a:solidFill>
                  <a:srgbClr val="007889"/>
                </a:solidFill>
              </a:rPr>
              <a:t>Increased 2007-2023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QNPA7DAY</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7th &gt; 6th, 8th &gt; 6th, 8th &gt; 7th; A &gt; W, B &gt; A, B &gt; H, B &gt; N, B &gt; W, H &gt; A,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Used Social Media Several Times a Day,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*Including stress, anxiety, and depression, during the 30 days before the survey</a:t>
            </a:r>
          </a:p>
          <a:p>
            <a:r>
              <a:rPr lang="en-US" sz="900" b="1" baseline="50000" dirty="0">
                <a:solidFill>
                  <a:srgbClr val="007889"/>
                </a:solidFill>
              </a:rPr>
              <a:t>†</a:t>
            </a:r>
            <a:r>
              <a:rPr lang="en-US" sz="1100" dirty="0">
                <a:solidFill>
                  <a:srgbClr val="007889"/>
                </a:solidFill>
              </a:rPr>
              <a:t>F &gt; M; 7th &gt; 6th, 8th &gt; 6th, 8th &gt; 7th; H &gt; B, H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Reported That Their Mental Health Was Most of the Time or Always Not Good,*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Reported That Their Mental Health Was Most of the Time or Always Not Good,* 2021-2023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*Including stress, anxiety, and depression, during the 30 days before the survey</a:t>
            </a:r>
          </a:p>
          <a:p>
            <a:r>
              <a:rPr lang="en-US" sz="900" b="1" baseline="50000" dirty="0">
                <a:solidFill>
                  <a:srgbClr val="007889"/>
                </a:solidFill>
              </a:rPr>
              <a:t>†</a:t>
            </a:r>
            <a:r>
              <a:rPr lang="en-US" sz="1100" dirty="0">
                <a:solidFill>
                  <a:srgbClr val="007889"/>
                </a:solidFill>
              </a:rPr>
              <a:t>Decreased 2021-2023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2021-2023 - QN45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an average school night</a:t>
            </a:r>
          </a:p>
          <a:p>
            <a:r>
              <a:rPr lang="en-US" sz="900" b="1" baseline="50000" dirty="0">
                <a:solidFill>
                  <a:srgbClr val="007889"/>
                </a:solidFill>
              </a:rPr>
              <a:t>†</a:t>
            </a:r>
            <a:r>
              <a:rPr lang="en-US" sz="1100" dirty="0">
                <a:solidFill>
                  <a:srgbClr val="007889"/>
                </a:solidFill>
              </a:rPr>
              <a:t>M &gt; F; 6th &gt; 7th, 6th &gt; 8th, 7th &gt; 8th; A &gt; B, A &gt; H, A &gt; N, H &gt; B, W &gt; A, W &gt; B, W &gt; H, W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Got 8 or More Hours of Sleep,*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7th &gt; 6th, 8th &gt; 6th; A &gt; W, B &gt; A, B &gt; W, H &gt; A,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Seriously Thought About Killing Themselves,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Got 8 or More Hours of Sleep,* 2017-2023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an average school night</a:t>
            </a:r>
          </a:p>
          <a:p>
            <a:r>
              <a:rPr lang="en-US" sz="900" b="1" baseline="50000" dirty="0">
                <a:solidFill>
                  <a:srgbClr val="007889"/>
                </a:solidFill>
              </a:rPr>
              <a:t>†</a:t>
            </a:r>
            <a:r>
              <a:rPr lang="en-US" sz="1100" dirty="0">
                <a:solidFill>
                  <a:srgbClr val="007889"/>
                </a:solidFill>
              </a:rPr>
              <a:t>Decreased 2017-2023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2017-2023 - QN46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M &gt; F; B &gt; W, H &gt; B,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Usually Did Not Sleep in Their Parent's or Guardian's Home,* by Sex,</a:t>
            </a:r>
            <a:r>
              <a:rPr lang="en-US" sz="1700" b="1" baseline="40000" dirty="0">
                <a:solidFill>
                  <a:srgbClr val="007889"/>
                </a:solidFill>
              </a:rPr>
              <a:t>†</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Usually Did Not Sleep in Their Parent's or Guardian's Home,* 2017-2023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Decreased 2017-2023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2017-2023 - QN47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12 months before the survey</a:t>
            </a:r>
          </a:p>
          <a:p>
            <a:r>
              <a:rPr lang="en-US" sz="900" b="1" baseline="50000" dirty="0">
                <a:solidFill>
                  <a:srgbClr val="007889"/>
                </a:solidFill>
              </a:rPr>
              <a:t>†</a:t>
            </a:r>
            <a:r>
              <a:rPr lang="en-US" sz="1100" dirty="0">
                <a:solidFill>
                  <a:srgbClr val="007889"/>
                </a:solidFill>
              </a:rPr>
              <a:t>F &gt; M; A &gt; B, A &gt; H, A &gt; N, B &gt; H, W &gt; B, W &gt; H, W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Described Their Grades in School As Mostly A''s or B''s,* by Sex,</a:t>
            </a:r>
            <a:r>
              <a:rPr lang="en-US" sz="1700" b="1" baseline="40000" dirty="0">
                <a:solidFill>
                  <a:srgbClr val="007889"/>
                </a:solidFill>
              </a:rPr>
              <a:t>†</a:t>
            </a:r>
            <a:r>
              <a:rPr lang="en-US" sz="2000" b="1" dirty="0">
                <a:solidFill>
                  <a:srgbClr val="007889"/>
                </a:solidFill>
              </a:rPr>
              <a:t> Grade,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QN48</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Described Their Grades in School As Mostly A''s or B''s,* 2015-2023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12 months before the survey</a:t>
            </a:r>
          </a:p>
          <a:p>
            <a:r>
              <a:rPr lang="en-US" sz="900" b="1" baseline="50000" dirty="0">
                <a:solidFill>
                  <a:srgbClr val="007889"/>
                </a:solidFill>
              </a:rPr>
              <a:t>†</a:t>
            </a:r>
            <a:r>
              <a:rPr lang="en-US" sz="1100" dirty="0">
                <a:solidFill>
                  <a:srgbClr val="007889"/>
                </a:solidFill>
              </a:rPr>
              <a:t>Increased 2015-2023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2015-2023 - QN48</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M &gt; F; 7th &gt; 6th, 8th &gt; 6th; A &gt; B, A &gt; H, A &gt; N, H &gt; B, N &gt; B, W &gt; B, W &gt; H, W &gt; N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Live in District of Columbia Wards 1 Through 4,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QN49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Live in District of Columbia Wards 1 Through 4,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No change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QN49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7th &gt; 6th, 8th &gt; 6th, 8th &gt; 7th; B &gt; A, B &gt; H, B &gt; W, N &gt; A, N &gt; H, W &gt; A, W &gt; H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Live in District of Columbia Wards 5 Through 8,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6th &gt; 7th; B &gt; H, B &gt; W, H &gt; W,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Think Other People at School Would Describe Them As Equally Feminine and Masculine,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Think Other People at School Would Describe Them As Equally Feminine and Masculine,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No change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QN51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Seriously Thought About Killing Themselves,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Increased 2007-2023, decreased 2007-2015, increased 2015-2023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QN15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*Such as a gun, knife, or club</a:t>
            </a:r>
          </a:p>
          <a:p>
            <a:r>
              <a:rPr lang="en-US" sz="900" b="1" baseline="50000" dirty="0">
                <a:solidFill>
                  <a:srgbClr val="007889"/>
                </a:solidFill>
              </a:rPr>
              <a:t>†</a:t>
            </a:r>
            <a:r>
              <a:rPr lang="en-US" sz="1100" dirty="0">
                <a:solidFill>
                  <a:srgbClr val="007889"/>
                </a:solidFill>
              </a:rPr>
              <a:t>M &gt; F; 7th &gt; 6th, 8th &gt; 6th, 8th &gt; 7th; B &gt; A, B &gt; H, B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Carried a Weapon,*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Carried a Weapon,* 2007-2023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*Such as a gun, knife, or club</a:t>
            </a:r>
          </a:p>
          <a:p>
            <a:r>
              <a:rPr lang="en-US" sz="900" b="1" baseline="50000" dirty="0">
                <a:solidFill>
                  <a:srgbClr val="007889"/>
                </a:solidFill>
              </a:rPr>
              <a:t>†</a:t>
            </a:r>
            <a:r>
              <a:rPr lang="en-US" sz="1100" dirty="0">
                <a:solidFill>
                  <a:srgbClr val="007889"/>
                </a:solidFill>
              </a:rPr>
              <a:t>Decreased 2007-2023, decreased 2007-2019, decreased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Data not available for 2009, 2011.</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2007-2023 - QN52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6th &gt; 7th, 6th &gt; 8th, 7th &gt; 8th; A &gt; W, B &gt; A, B &gt; W, H &gt; A,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Did Not Go to School Because They Felt Unsafe at School or on Their Way to or from School,*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Did Not Go to School Because They Felt Unsafe at School or on Their Way to or from School,*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 at least 1 day during the 30 days before the survey</a:t>
            </a:r>
          </a:p>
          <a:p>
            <a:r>
              <a:rPr lang="en-US" sz="900" b="1" baseline="50000" dirty="0">
                <a:solidFill>
                  <a:srgbClr val="007889"/>
                </a:solidFill>
              </a:rPr>
              <a:t>†</a:t>
            </a:r>
            <a:r>
              <a:rPr lang="en-US" sz="1100" dirty="0">
                <a:solidFill>
                  <a:srgbClr val="007889"/>
                </a:solidFill>
              </a:rPr>
              <a:t>Increased 2012-2023, increased 2012-2019, increased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QN53</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*One or more times during the 12 months before the survey</a:t>
            </a:r>
          </a:p>
          <a:p>
            <a:r>
              <a:rPr lang="en-US" sz="900" b="1" baseline="50000" dirty="0">
                <a:solidFill>
                  <a:srgbClr val="007889"/>
                </a:solidFill>
              </a:rPr>
              <a:t>†</a:t>
            </a:r>
            <a:r>
              <a:rPr lang="en-US" sz="1100" dirty="0">
                <a:solidFill>
                  <a:srgbClr val="007889"/>
                </a:solidFill>
              </a:rPr>
              <a:t>F &gt; M; 6th &gt; 7th, 6th &gt; 8th, 7th &gt; 8th; A &gt; B, A &gt; W, H &gt; B, W &gt; B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Been Afraid of Being Beaten up at School,*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Been Afraid of Being Beaten up at School,*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*One or more times during the 12 months before the survey</a:t>
            </a:r>
          </a:p>
          <a:p>
            <a:r>
              <a:rPr lang="en-US" sz="900" b="1" baseline="50000" dirty="0">
                <a:solidFill>
                  <a:srgbClr val="007889"/>
                </a:solidFill>
              </a:rPr>
              <a:t>†</a:t>
            </a:r>
            <a:r>
              <a:rPr lang="en-US" sz="1100" dirty="0">
                <a:solidFill>
                  <a:srgbClr val="007889"/>
                </a:solidFill>
              </a:rPr>
              <a:t>Increased 2012-2023, no change 2012-2019, increased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QN54</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*Including serious hitting, shouting, throwing items, yelling, or name calling, but not 'play fighting,' during the 12 months before the survey</a:t>
            </a:r>
          </a:p>
          <a:p>
            <a:r>
              <a:rPr lang="en-US" sz="900" b="1" baseline="50000" dirty="0">
                <a:solidFill>
                  <a:srgbClr val="007889"/>
                </a:solidFill>
              </a:rPr>
              <a:t>†</a:t>
            </a:r>
            <a:r>
              <a:rPr lang="en-US" sz="1100" dirty="0">
                <a:solidFill>
                  <a:srgbClr val="007889"/>
                </a:solidFill>
              </a:rPr>
              <a:t>F &gt; M; 6th &gt; 8th; A &gt; H, A &gt; W, B &gt; H, B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Seen or Heard People Where They Live Be Violent and Abusive,*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Have Ever Seen or Heard People Where They Live Be Violent and Abusive,*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*Including serious hitting, shouting, throwing items, yelling, or name calling, but not 'play fighting,' during the 12 months before the survey</a:t>
            </a:r>
          </a:p>
          <a:p>
            <a:r>
              <a:rPr lang="en-US" sz="900" b="1" baseline="50000" dirty="0">
                <a:solidFill>
                  <a:srgbClr val="007889"/>
                </a:solidFill>
              </a:rPr>
              <a:t>†</a:t>
            </a:r>
            <a:r>
              <a:rPr lang="en-US" sz="1100" dirty="0">
                <a:solidFill>
                  <a:srgbClr val="007889"/>
                </a:solidFill>
              </a:rPr>
              <a:t>Decreased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QN55</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*When they did not want to</a:t>
            </a:r>
          </a:p>
          <a:p>
            <a:r>
              <a:rPr lang="en-US" sz="900" b="1" baseline="50000" dirty="0">
                <a:solidFill>
                  <a:srgbClr val="007889"/>
                </a:solidFill>
              </a:rPr>
              <a:t>†</a:t>
            </a:r>
            <a:r>
              <a:rPr lang="en-US" sz="1100" dirty="0">
                <a:solidFill>
                  <a:srgbClr val="007889"/>
                </a:solidFill>
              </a:rPr>
              <a:t>F &gt; M; 7th &gt; 6th, 8th &gt; 6th, 8th &gt; 7th; B &gt; A, B &gt; W, H &gt; A, H &gt; B, H &gt; N,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Physically Forced to Have Sexual Intercourse,*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Were Ever Physically Forced to Have Sexual Intercourse,*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*When they did not want to</a:t>
            </a:r>
          </a:p>
          <a:p>
            <a:r>
              <a:rPr lang="en-US" sz="900" b="1" baseline="50000" dirty="0">
                <a:solidFill>
                  <a:srgbClr val="007889"/>
                </a:solidFill>
              </a:rPr>
              <a:t>†</a:t>
            </a:r>
            <a:r>
              <a:rPr lang="en-US" sz="1100" dirty="0">
                <a:solidFill>
                  <a:srgbClr val="007889"/>
                </a:solidFill>
              </a:rPr>
              <a:t>No change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QN56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endParaRPr/>
          </a:p>
          <a:p>
            <a:r>
              <a:rPr lang="en-US" sz="900" b="1" baseline="50000" dirty="0">
                <a:solidFill>
                  <a:srgbClr val="007889"/>
                </a:solidFill>
              </a:rPr>
              <a:t>*</a:t>
            </a:r>
            <a:r>
              <a:rPr lang="en-US" sz="1100" dirty="0">
                <a:solidFill>
                  <a:srgbClr val="007889"/>
                </a:solidFill>
              </a:rPr>
              <a:t>F &gt; M; 7th &gt; 6th, 8th &gt; 6th, 8th &gt; 7th; B &gt; A, B &gt; W, H &gt; A,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Ever Made a Plan About How They Would Kill Themselves, by Sex,</a:t>
            </a:r>
            <a:r>
              <a:rPr lang="en-US" sz="2000" b="1" dirty="0">
                <a:solidFill>
                  <a:srgbClr val="007889"/>
                </a:solidFill>
              </a:rPr>
              <a:t>* Grade,* and Race/Ethnicity,*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QN16</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a:t>
            </a:r>
          </a:p>
          <a:p>
            <a:r>
              <a:rPr lang="en-US" sz="900" b="1" baseline="50000" dirty="0">
                <a:solidFill>
                  <a:srgbClr val="007889"/>
                </a:solidFill>
              </a:rPr>
              <a:t>†</a:t>
            </a:r>
            <a:r>
              <a:rPr lang="en-US" sz="1100" dirty="0">
                <a:solidFill>
                  <a:srgbClr val="007889"/>
                </a:solidFill>
              </a:rPr>
              <a:t>M &gt; F; 6th &gt; 8th; B &gt; W,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Experienced Physical Dating Violence,*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Experienced Physical Dating Violence,*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*Being physically hurt on purpose by someone they were dating or going out with [counting such things as being hit, slammed into something, or injured with an object or weapon] one or more times during the 12 months before the survey, among students who dated or went out with someone during the 12 months before the survey</a:t>
            </a:r>
          </a:p>
          <a:p>
            <a:r>
              <a:rPr lang="en-US" sz="900" b="1" baseline="50000" dirty="0">
                <a:solidFill>
                  <a:srgbClr val="007889"/>
                </a:solidFill>
              </a:rPr>
              <a:t>†</a:t>
            </a:r>
            <a:r>
              <a:rPr lang="en-US" sz="1100" dirty="0">
                <a:solidFill>
                  <a:srgbClr val="007889"/>
                </a:solidFill>
              </a:rPr>
              <a:t>Increased 2012-2023, no change 2012-2019, increased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QN57</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*Counting such things as being told who they could and could not spend time with, being humiliated in front of others, or being threatened if they did not do what they wanted, among students who dated or went out with someone during the 12 months before the survey</a:t>
            </a:r>
          </a:p>
          <a:p>
            <a:r>
              <a:rPr lang="en-US" sz="900" b="1" baseline="50000" dirty="0">
                <a:solidFill>
                  <a:srgbClr val="007889"/>
                </a:solidFill>
              </a:rPr>
              <a:t>†</a:t>
            </a:r>
            <a:r>
              <a:rPr lang="en-US" sz="1100" dirty="0">
                <a:solidFill>
                  <a:srgbClr val="007889"/>
                </a:solidFill>
              </a:rPr>
              <a:t>F &gt; M; 7th &gt; 6th, 8th &gt; 6th, 8th &gt; 7th; H &gt; B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Had Someone They Were Dating or Going out with Purposely Try to Control Them or Emotionally Hurt Them,*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QN58</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Had Someone They Were Dating or Going out with Purposely Try to Control Them or Emotionally Hurt Them,* 2019-2023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*Counting such things as being told who they could and could not spend time with, being humiliated in front of others, or being threatened if they did not do what they wanted, among students who dated or went out with someone during the 12 months before the survey</a:t>
            </a:r>
          </a:p>
          <a:p>
            <a:r>
              <a:rPr lang="en-US" sz="900" b="1" baseline="50000" dirty="0">
                <a:solidFill>
                  <a:srgbClr val="007889"/>
                </a:solidFill>
              </a:rPr>
              <a:t>†</a:t>
            </a:r>
            <a:r>
              <a:rPr lang="en-US" sz="1100" dirty="0">
                <a:solidFill>
                  <a:srgbClr val="007889"/>
                </a:solidFill>
              </a:rPr>
              <a:t>No change 2019-2023 [Based on linear trend analyses using logistic regression models controlling for sex, race/ethnicity, and grade (p &lt; 0.05).]</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2019-2023 - QN58</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30 days before the survey</a:t>
            </a:r>
          </a:p>
          <a:p>
            <a:r>
              <a:rPr lang="en-US" sz="900" b="1" baseline="50000" dirty="0">
                <a:solidFill>
                  <a:srgbClr val="007889"/>
                </a:solidFill>
              </a:rPr>
              <a:t>†</a:t>
            </a:r>
            <a:r>
              <a:rPr lang="en-US" sz="1100" dirty="0">
                <a:solidFill>
                  <a:srgbClr val="007889"/>
                </a:solidFill>
              </a:rPr>
              <a:t>8th &gt; 6th, 8th &gt; 7th; B &gt; W,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Reported a Revealing or Sexual Photo of Them Had Been Texted, E-Mailed, or Posted Electronically Without Their Permission,*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QN59</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12 months before the survey</a:t>
            </a:r>
          </a:p>
          <a:p>
            <a:r>
              <a:rPr lang="en-US" sz="900" b="1" baseline="50000" dirty="0">
                <a:solidFill>
                  <a:srgbClr val="007889"/>
                </a:solidFill>
              </a:rPr>
              <a:t>†</a:t>
            </a:r>
            <a:r>
              <a:rPr lang="en-US" sz="1100" dirty="0">
                <a:solidFill>
                  <a:srgbClr val="007889"/>
                </a:solidFill>
              </a:rPr>
              <a:t>6th &gt; 8th, 7th &gt; 8th; B &gt; W, H &gt; W, N &gt; A,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Bullied Someone on School Property,* by Sex,</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Bullied Someone on School Property,*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*During the 12 months before the survey</a:t>
            </a:r>
          </a:p>
          <a:p>
            <a:r>
              <a:rPr lang="en-US" sz="900" b="1" baseline="50000" dirty="0">
                <a:solidFill>
                  <a:srgbClr val="007889"/>
                </a:solidFill>
              </a:rPr>
              <a:t>†</a:t>
            </a:r>
            <a:r>
              <a:rPr lang="en-US" sz="1100" dirty="0">
                <a:solidFill>
                  <a:srgbClr val="007889"/>
                </a:solidFill>
              </a:rPr>
              <a:t>Decreased 2012-2023, decreased 2012-2019, no change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QN60</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*At least one drink of alcohol, on at least 1 day during the 30 days before the survey</a:t>
            </a:r>
          </a:p>
          <a:p>
            <a:r>
              <a:rPr lang="en-US" sz="900" b="1" baseline="50000" dirty="0">
                <a:solidFill>
                  <a:srgbClr val="007889"/>
                </a:solidFill>
              </a:rPr>
              <a:t>†</a:t>
            </a:r>
            <a:r>
              <a:rPr lang="en-US" sz="1100" dirty="0">
                <a:solidFill>
                  <a:srgbClr val="007889"/>
                </a:solidFill>
              </a:rPr>
              <a:t>F &gt; M; 7th &gt; 6th, 8th &gt; 6th, 8th &gt; 7th; H &gt; B, H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Drank Alcohol,*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ading1"/>
          <p:cNvSpPr txBox="1"/>
          <p:nvPr/>
        </p:nvSpPr>
        <p:spPr>
          <a:xfrm>
            <a:off x="762000" y="264164"/>
            <a:ext cx="10668000"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Drank Alcohol,* 2012-2023</a:t>
            </a:r>
            <a:r>
              <a:rPr lang="en-US" sz="1700" b="1" baseline="40000" dirty="0">
                <a:solidFill>
                  <a:srgbClr val="007889"/>
                </a:solidFill>
              </a:rPr>
              <a:t>†</a:t>
            </a:r>
          </a:p>
        </p:txBody>
      </p:sp>
      <p:sp>
        <p:nvSpPr>
          <p:cNvPr id="5" name="Footnote1"/>
          <p:cNvSpPr txBox="1"/>
          <p:nvPr/>
        </p:nvSpPr>
        <p:spPr>
          <a:xfrm>
            <a:off x="538024" y="6169210"/>
            <a:ext cx="108204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*At least one drink of alcohol, on at least 1 day during the 30 days before the survey</a:t>
            </a:r>
          </a:p>
          <a:p>
            <a:r>
              <a:rPr lang="en-US" sz="900" b="1" baseline="50000" dirty="0">
                <a:solidFill>
                  <a:srgbClr val="007889"/>
                </a:solidFill>
              </a:rPr>
              <a:t>†</a:t>
            </a:r>
            <a:r>
              <a:rPr lang="en-US" sz="1100" dirty="0">
                <a:solidFill>
                  <a:srgbClr val="007889"/>
                </a:solidFill>
              </a:rPr>
              <a:t>Decreased 2012-2023, decreased 2012-2019, no change 2019-2023 [Based on linear and quadratic trend analyses using logistic regression models controlling for sex, race/ethnicity, and grade (p &lt; 0.05). Significant linear trends (if present) across all available years are described first followed by linear changes in each segment of significant quadratic trends (if present).]</a:t>
            </a:r>
          </a:p>
          <a:p>
            <a:r>
              <a:rPr lang="en-US" sz="1100" dirty="0">
                <a:solidFill>
                  <a:srgbClr val="007889"/>
                </a:solidFill>
              </a:rPr>
              <a:t>This graph contains weighted results.</a:t>
            </a:r>
          </a:p>
        </p:txBody>
      </p:sp>
      <p:graphicFrame>
        <p:nvGraphicFramePr>
          <p:cNvPr id="6" name="Chart 5"/>
          <p:cNvGraphicFramePr/>
          <p:nvPr>
            <p:extLst>
              <p:ext uri="{D42A27DB-BD31-4B8C-83A1-F6EECF244321}">
                <p14:modId xmlns:p14="http://schemas.microsoft.com/office/powerpoint/2010/main" val="1332794135"/>
              </p:ext>
            </p:extLst>
          </p:nvPr>
        </p:nvGraphicFramePr>
        <p:xfrm>
          <a:off x="518430" y="1617050"/>
          <a:ext cx="11044376" cy="3793150"/>
        </p:xfrm>
        <a:graphic>
          <a:graphicData uri="http://schemas.openxmlformats.org/drawingml/2006/chart">
            <c:chart xmlns:c="http://schemas.openxmlformats.org/drawingml/2006/chart" xmlns:r="http://schemas.openxmlformats.org/officeDocument/2006/relationships" r:id="rId3"/>
          </a:graphicData>
        </a:graphic>
      </p:graphicFrame>
      <p:sp>
        <p:nvSpPr>
          <p:cNvPr id="11"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2012-2023 - QN61</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5361712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Placeholder 8"/>
          <p:cNvGraphicFramePr>
            <a:graphicFrameLocks noGrp="1"/>
          </p:cNvGraphicFramePr>
          <p:nvPr>
            <p:ph type="chart" idx="1"/>
            <p:extLst>
              <p:ext uri="{D42A27DB-BD31-4B8C-83A1-F6EECF244321}">
                <p14:modId xmlns:p14="http://schemas.microsoft.com/office/powerpoint/2010/main" val="518786997"/>
              </p:ext>
            </p:extLst>
          </p:nvPr>
        </p:nvGraphicFramePr>
        <p:xfrm>
          <a:off x="533400" y="1600200"/>
          <a:ext cx="11125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13" name="Footnote1"/>
          <p:cNvSpPr txBox="1"/>
          <p:nvPr/>
        </p:nvSpPr>
        <p:spPr>
          <a:xfrm>
            <a:off x="533400" y="6169210"/>
            <a:ext cx="11125200" cy="261610"/>
          </a:xfrm>
          <a:prstGeom prst="rect">
            <a:avLst/>
          </a:prstGeom>
          <a:noFill/>
        </p:spPr>
        <p:txBody>
          <a:bodyPr wrap="square" rtlCol="0" anchor="b" anchorCtr="0">
            <a:spAutoFit/>
          </a:bodyPr>
          <a:lstStyle/>
          <a:p>
            <a:r>
              <a:rPr lang="en-US" sz="1100" dirty="0">
                <a:solidFill>
                  <a:srgbClr val="007889"/>
                </a:solidFill>
                <a:latin typeface="+mj-lt"/>
                <a:ea typeface="Verdana" panose="020B0604030504040204" pitchFamily="34" charset="0"/>
                <a:cs typeface="Verdana" panose="020B0604030504040204" pitchFamily="34" charset="0"/>
              </a:rPr>
              <a:t>*One or more times during the 30 days before the survey</a:t>
            </a:r>
          </a:p>
          <a:p>
            <a:r>
              <a:rPr lang="en-US" sz="900" b="1" baseline="50000" dirty="0">
                <a:solidFill>
                  <a:srgbClr val="007889"/>
                </a:solidFill>
              </a:rPr>
              <a:t>†</a:t>
            </a:r>
            <a:r>
              <a:rPr lang="en-US" sz="1100" dirty="0">
                <a:solidFill>
                  <a:srgbClr val="007889"/>
                </a:solidFill>
              </a:rPr>
              <a:t>F &gt; M; 7th &gt; 6th, 8th &gt; 6th, 8th &gt; 7th; B &gt; A, B &gt; H, B &gt; W, H &gt; A, H &gt; W, N &gt; A, N &gt; H, N &gt; W (Based on t-test analysis, p &lt; 0.05.)</a:t>
            </a:r>
          </a:p>
          <a:p>
            <a:r>
              <a:rPr lang="en-US" sz="1100" dirty="0">
                <a:solidFill>
                  <a:srgbClr val="007889"/>
                </a:solidFill>
              </a:rPr>
              <a:t>All Hispanic students are included in the Hispanic category.  All other races are non-Hispanic.</a:t>
            </a:r>
          </a:p>
          <a:p>
            <a:r>
              <a:rPr lang="en-US" sz="1100" dirty="0">
                <a:solidFill>
                  <a:srgbClr val="007889"/>
                </a:solidFill>
              </a:rPr>
              <a:t>This graph contains weighted results.</a:t>
            </a:r>
          </a:p>
        </p:txBody>
      </p:sp>
      <p:sp>
        <p:nvSpPr>
          <p:cNvPr id="15" name="Heading1"/>
          <p:cNvSpPr txBox="1"/>
          <p:nvPr/>
        </p:nvSpPr>
        <p:spPr>
          <a:xfrm>
            <a:off x="685799" y="287867"/>
            <a:ext cx="10744201" cy="400110"/>
          </a:xfrm>
          <a:prstGeom prst="rect">
            <a:avLst/>
          </a:prstGeom>
          <a:noFill/>
        </p:spPr>
        <p:txBody>
          <a:bodyPr wrap="square" rtlCol="0">
            <a:spAutoFit/>
          </a:bodyPr>
          <a:lstStyle/>
          <a:p>
            <a:pPr algn="ctr"/>
            <a:r>
              <a:rPr lang="en-US" sz="2000" b="1" dirty="0">
                <a:solidFill>
                  <a:srgbClr val="007889"/>
                </a:solidFill>
                <a:latin typeface="+mj-lt"/>
                <a:cs typeface="Calibri" panose="020F0502020204030204" pitchFamily="34" charset="0"/>
              </a:rPr>
              <a:t>Percentage of Middle School Students Who Currently Used Marijuana,* by Sex,</a:t>
            </a:r>
            <a:r>
              <a:rPr lang="en-US" sz="1700" b="1" baseline="40000" dirty="0">
                <a:solidFill>
                  <a:srgbClr val="007889"/>
                </a:solidFill>
              </a:rPr>
              <a:t>†</a:t>
            </a:r>
            <a:r>
              <a:rPr lang="en-US" sz="2000" b="1" dirty="0">
                <a:solidFill>
                  <a:srgbClr val="007889"/>
                </a:solidFill>
              </a:rPr>
              <a:t> Grade,</a:t>
            </a:r>
            <a:r>
              <a:rPr lang="en-US" sz="1700" b="1" baseline="40000" dirty="0">
                <a:solidFill>
                  <a:srgbClr val="007889"/>
                </a:solidFill>
              </a:rPr>
              <a:t>†</a:t>
            </a:r>
            <a:r>
              <a:rPr lang="en-US" sz="2000" b="1" dirty="0">
                <a:solidFill>
                  <a:srgbClr val="007889"/>
                </a:solidFill>
              </a:rPr>
              <a:t> and Race/Ethnicity,</a:t>
            </a:r>
            <a:r>
              <a:rPr lang="en-US" sz="1700" b="1" baseline="40000" dirty="0">
                <a:solidFill>
                  <a:srgbClr val="007889"/>
                </a:solidFill>
              </a:rPr>
              <a:t>†</a:t>
            </a:r>
            <a:r>
              <a:rPr lang="en-US" sz="2000" b="1" dirty="0">
                <a:solidFill>
                  <a:srgbClr val="007889"/>
                </a:solidFill>
              </a:rPr>
              <a:t> 2023</a:t>
            </a:r>
          </a:p>
        </p:txBody>
      </p:sp>
      <p:sp>
        <p:nvSpPr>
          <p:cNvPr id="18" name="SiteFooter1"/>
          <p:cNvSpPr txBox="1"/>
          <p:nvPr/>
        </p:nvSpPr>
        <p:spPr>
          <a:xfrm>
            <a:off x="3429000" y="6456026"/>
            <a:ext cx="8592378" cy="307777"/>
          </a:xfrm>
          <a:prstGeom prst="rect">
            <a:avLst/>
          </a:prstGeom>
          <a:noFill/>
        </p:spPr>
        <p:txBody>
          <a:bodyPr wrap="square" rtlCol="0">
            <a:spAutoFit/>
          </a:bodyPr>
          <a:lstStyle/>
          <a:p>
            <a:pPr algn="r"/>
            <a:r>
              <a:rPr lang="en-US" sz="1400" dirty="0" err="1">
                <a:solidFill>
                  <a:srgbClr val="00788A"/>
                </a:solidFill>
                <a:latin typeface="+mj-lt"/>
                <a:ea typeface="Verdana" panose="020B0604030504040204" pitchFamily="34" charset="0"/>
                <a:cs typeface="Verdana" panose="020B0604030504040204" pitchFamily="34" charset="0"/>
              </a:rPr>
              <a:t>District of Columbia (Including Charter Schools) - YRBS, 2023 - QN62</a:t>
            </a:r>
            <a:endParaRPr lang="en-US" sz="1400" dirty="0">
              <a:solidFill>
                <a:srgbClr val="00788A"/>
              </a:solidFill>
              <a:latin typeface="+mj-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04565392"/>
      </p:ext>
    </p:extLst>
  </p:cSld>
  <p:clrMapOvr>
    <a:masterClrMapping/>
  </p:clrMapOvr>
</p:sld>
</file>

<file path=ppt/theme/theme1.xml><?xml version="1.0" encoding="utf-8"?>
<a:theme xmlns:a="http://schemas.openxmlformats.org/drawingml/2006/main" name="Dashtem">
  <a:themeElements>
    <a:clrScheme name="">
      <a:dk1>
        <a:srgbClr val="00279F"/>
      </a:dk1>
      <a:lt1>
        <a:srgbClr val="FFFFFF"/>
      </a:lt1>
      <a:dk2>
        <a:srgbClr val="0000FF"/>
      </a:dk2>
      <a:lt2>
        <a:srgbClr val="FFFF00"/>
      </a:lt2>
      <a:accent1>
        <a:srgbClr val="26CA59"/>
      </a:accent1>
      <a:accent2>
        <a:srgbClr val="6E4EAE"/>
      </a:accent2>
      <a:accent3>
        <a:srgbClr val="AAAAFF"/>
      </a:accent3>
      <a:accent4>
        <a:srgbClr val="DADADA"/>
      </a:accent4>
      <a:accent5>
        <a:srgbClr val="ACE1B5"/>
      </a:accent5>
      <a:accent6>
        <a:srgbClr val="63469D"/>
      </a:accent6>
      <a:hlink>
        <a:srgbClr val="00FFFF"/>
      </a:hlink>
      <a:folHlink>
        <a:srgbClr val="EF3333"/>
      </a:folHlink>
    </a:clrScheme>
    <a:fontScheme name="Dashte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b"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FCC00"/>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8" tIns="44450" rIns="90488" bIns="44450" numCol="1" anchor="b"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rgbClr val="FFCC00"/>
            </a:solidFill>
            <a:effectLst/>
            <a:latin typeface="Arial" charset="0"/>
          </a:defRPr>
        </a:defPPr>
      </a:lstStyle>
    </a:lnDef>
  </a:objectDefaults>
  <a:extraClrSchemeLst>
    <a:extraClrScheme>
      <a:clrScheme name="Dashte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ashtem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ashtem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ashtem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ashtem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ashtem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ashtem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B75FA5A5C0B74A88F15E2479A62888" ma:contentTypeVersion="16" ma:contentTypeDescription="Create a new document." ma:contentTypeScope="" ma:versionID="b9a848b3046ffb8b0213c9f986e68e7f">
  <xsd:schema xmlns:xsd="http://www.w3.org/2001/XMLSchema" xmlns:xs="http://www.w3.org/2001/XMLSchema" xmlns:p="http://schemas.microsoft.com/office/2006/metadata/properties" xmlns:ns2="a6967919-e271-4631-a255-de9a658a43bc" xmlns:ns3="e1012262-9e2a-4fe8-a99d-13c79fbf56b8" targetNamespace="http://schemas.microsoft.com/office/2006/metadata/properties" ma:root="true" ma:fieldsID="02dba89616d6ce95be6b8b7f3fd524c4" ns2:_="" ns3:_="">
    <xsd:import namespace="a6967919-e271-4631-a255-de9a658a43bc"/>
    <xsd:import namespace="e1012262-9e2a-4fe8-a99d-13c79fbf56b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967919-e271-4631-a255-de9a658a43b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3549e45-1cf5-44e0-acae-db85769a369a"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012262-9e2a-4fe8-a99d-13c79fbf56b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ea94cb2-5ea6-46d7-80bc-e317f610feee}" ma:internalName="TaxCatchAll" ma:showField="CatchAllData" ma:web="e1012262-9e2a-4fe8-a99d-13c79fbf56b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1012262-9e2a-4fe8-a99d-13c79fbf56b8" xsi:nil="true"/>
    <lcf76f155ced4ddcb4097134ff3c332f xmlns="a6967919-e271-4631-a255-de9a658a43b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10BC37E-64ED-453F-B215-4F6A0DFEA3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967919-e271-4631-a255-de9a658a43bc"/>
    <ds:schemaRef ds:uri="e1012262-9e2a-4fe8-a99d-13c79fbf56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5FCB02-DE19-4538-9D74-40E6BE94CC81}">
  <ds:schemaRefs>
    <ds:schemaRef ds:uri="http://schemas.microsoft.com/sharepoint/v3/contenttype/forms"/>
  </ds:schemaRefs>
</ds:datastoreItem>
</file>

<file path=customXml/itemProps3.xml><?xml version="1.0" encoding="utf-8"?>
<ds:datastoreItem xmlns:ds="http://schemas.openxmlformats.org/officeDocument/2006/customXml" ds:itemID="{2A2FEFA5-F099-48BE-BBC2-810D1B6537B3}">
  <ds:schemaRefs>
    <ds:schemaRef ds:uri="http://schemas.microsoft.com/office/2006/metadata/properties"/>
    <ds:schemaRef ds:uri="http://schemas.microsoft.com/office/infopath/2007/PartnerControls"/>
    <ds:schemaRef ds:uri="e1012262-9e2a-4fe8-a99d-13c79fbf56b8"/>
    <ds:schemaRef ds:uri="a6967919-e271-4631-a255-de9a658a43bc"/>
  </ds:schemaRefs>
</ds:datastoreItem>
</file>

<file path=docProps/app.xml><?xml version="1.0" encoding="utf-8"?>
<Properties xmlns="http://schemas.openxmlformats.org/officeDocument/2006/extended-properties" xmlns:vt="http://schemas.openxmlformats.org/officeDocument/2006/docPropsVTypes">
  <TotalTime>1302</TotalTime>
  <Words>25</Words>
  <Application>Microsoft Office PowerPoint</Application>
  <PresentationFormat>Widescreen</PresentationFormat>
  <Paragraphs>25</Paragraphs>
  <Slides>120</Slides>
  <Notes>120</Notes>
  <HiddenSlides>0</HiddenSlides>
  <MMClips>0</MMClips>
  <ScaleCrop>false</ScaleCrop>
  <HeadingPairs>
    <vt:vector size="4" baseType="variant">
      <vt:variant>
        <vt:lpstr>Theme</vt:lpstr>
      </vt:variant>
      <vt:variant>
        <vt:i4>1</vt:i4>
      </vt:variant>
      <vt:variant>
        <vt:lpstr>Slide Titles</vt:lpstr>
      </vt:variant>
      <vt:variant>
        <vt:i4>120</vt:i4>
      </vt:variant>
    </vt:vector>
  </HeadingPairs>
  <TitlesOfParts>
    <vt:vector size="121" baseType="lpstr">
      <vt:lpstr>Dashtem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Centers for Disease Control and Prevention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2011 YRBS Results Tobacco Use</dc:title>
  <dc:creator>CDC User</dc:creator>
  <cp:lastModifiedBy>Harris, William A. (CDC/NCHHSTP/OD) (CTR)</cp:lastModifiedBy>
  <cp:revision>97</cp:revision>
  <dcterms:created xsi:type="dcterms:W3CDTF">2012-05-31T17:35:52Z</dcterms:created>
  <dcterms:modified xsi:type="dcterms:W3CDTF">2024-09-17T17:43:13Z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af03ff0-41c5-4c41-b55e-fabb8fae94be_Enabled">
    <vt:lpwstr>true</vt:lpwstr>
  </property>
  <property fmtid="{D5CDD505-2E9C-101B-9397-08002B2CF9AE}" pid="3" name="MSIP_Label_8af03ff0-41c5-4c41-b55e-fabb8fae94be_SetDate">
    <vt:lpwstr>2021-08-25T16:55:04Z</vt:lpwstr>
  </property>
  <property fmtid="{D5CDD505-2E9C-101B-9397-08002B2CF9AE}" pid="4" name="MSIP_Label_8af03ff0-41c5-4c41-b55e-fabb8fae94be_Method">
    <vt:lpwstr>Privileged</vt:lpwstr>
  </property>
  <property fmtid="{D5CDD505-2E9C-101B-9397-08002B2CF9AE}" pid="5" name="MSIP_Label_8af03ff0-41c5-4c41-b55e-fabb8fae94be_Name">
    <vt:lpwstr>8af03ff0-41c5-4c41-b55e-fabb8fae94be</vt:lpwstr>
  </property>
  <property fmtid="{D5CDD505-2E9C-101B-9397-08002B2CF9AE}" pid="6" name="MSIP_Label_8af03ff0-41c5-4c41-b55e-fabb8fae94be_SiteId">
    <vt:lpwstr>9ce70869-60db-44fd-abe8-d2767077fc8f</vt:lpwstr>
  </property>
  <property fmtid="{D5CDD505-2E9C-101B-9397-08002B2CF9AE}" pid="7" name="MSIP_Label_8af03ff0-41c5-4c41-b55e-fabb8fae94be_ActionId">
    <vt:lpwstr>1d1942f2-4395-4f5e-a2e9-69d19a89200f</vt:lpwstr>
  </property>
  <property fmtid="{D5CDD505-2E9C-101B-9397-08002B2CF9AE}" pid="8" name="MSIP_Label_8af03ff0-41c5-4c41-b55e-fabb8fae94be_ContentBits">
    <vt:lpwstr>0</vt:lpwstr>
  </property>
  <property fmtid="{D5CDD505-2E9C-101B-9397-08002B2CF9AE}" pid="9" name="ContentTypeId">
    <vt:lpwstr>0x01010086B75FA5A5C0B74A88F15E2479A62888</vt:lpwstr>
  </property>
</Properties>
</file>